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40"/>
  </p:notesMasterIdLst>
  <p:sldIdLst>
    <p:sldId id="305" r:id="rId2"/>
    <p:sldId id="288" r:id="rId3"/>
    <p:sldId id="265" r:id="rId4"/>
    <p:sldId id="272" r:id="rId5"/>
    <p:sldId id="289" r:id="rId6"/>
    <p:sldId id="279" r:id="rId7"/>
    <p:sldId id="290" r:id="rId8"/>
    <p:sldId id="277" r:id="rId9"/>
    <p:sldId id="301" r:id="rId10"/>
    <p:sldId id="278" r:id="rId11"/>
    <p:sldId id="302" r:id="rId12"/>
    <p:sldId id="303" r:id="rId13"/>
    <p:sldId id="263" r:id="rId14"/>
    <p:sldId id="291" r:id="rId15"/>
    <p:sldId id="293" r:id="rId16"/>
    <p:sldId id="294" r:id="rId17"/>
    <p:sldId id="296" r:id="rId18"/>
    <p:sldId id="268" r:id="rId19"/>
    <p:sldId id="295" r:id="rId20"/>
    <p:sldId id="297" r:id="rId21"/>
    <p:sldId id="298" r:id="rId22"/>
    <p:sldId id="269" r:id="rId23"/>
    <p:sldId id="299" r:id="rId24"/>
    <p:sldId id="280" r:id="rId25"/>
    <p:sldId id="300" r:id="rId26"/>
    <p:sldId id="256" r:id="rId27"/>
    <p:sldId id="258" r:id="rId28"/>
    <p:sldId id="259" r:id="rId29"/>
    <p:sldId id="260" r:id="rId30"/>
    <p:sldId id="261" r:id="rId31"/>
    <p:sldId id="282" r:id="rId32"/>
    <p:sldId id="283" r:id="rId33"/>
    <p:sldId id="292" r:id="rId34"/>
    <p:sldId id="284" r:id="rId35"/>
    <p:sldId id="285" r:id="rId36"/>
    <p:sldId id="286" r:id="rId37"/>
    <p:sldId id="304" r:id="rId38"/>
    <p:sldId id="273" r:id="rId39"/>
  </p:sldIdLst>
  <p:sldSz cx="10693400" cy="7556500"/>
  <p:notesSz cx="10693400" cy="75565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80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FF0000"/>
    <a:srgbClr val="FFFFFF"/>
    <a:srgbClr val="281FA1"/>
    <a:srgbClr val="385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 autoAdjust="0"/>
    <p:restoredTop sz="92308" autoAdjust="0"/>
  </p:normalViewPr>
  <p:slideViewPr>
    <p:cSldViewPr>
      <p:cViewPr>
        <p:scale>
          <a:sx n="60" d="100"/>
          <a:sy n="60" d="100"/>
        </p:scale>
        <p:origin x="-1362" y="-96"/>
      </p:cViewPr>
      <p:guideLst>
        <p:guide orient="horz" pos="2380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CB6D7A6-5254-494B-9417-3EB43252890F}" type="datetimeFigureOut">
              <a:rPr lang="it-IT"/>
              <a:pPr>
                <a:defRPr/>
              </a:pPr>
              <a:t>06/09/2025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4704186-5953-4564-AE01-1BDBF75443E4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94231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immagin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Segnaposto not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t-IT" altLang="it-IT"/>
          </a:p>
        </p:txBody>
      </p:sp>
      <p:sp>
        <p:nvSpPr>
          <p:cNvPr id="10244" name="Segnaposto numero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85B6BACE-BE9B-4B05-AAD5-6E92EA161B13}" type="slidenum">
              <a:rPr lang="it-IT" altLang="it-IT"/>
              <a:pPr/>
              <a:t>8</a:t>
            </a:fld>
            <a:endParaRPr lang="it-IT" altLang="it-IT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36675" y="1236678"/>
            <a:ext cx="8020050" cy="2630781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36675" y="3968912"/>
            <a:ext cx="8020050" cy="1824404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10" indent="0" algn="ctr">
              <a:buNone/>
              <a:defRPr sz="1754"/>
            </a:lvl2pPr>
            <a:lvl3pPr marL="802020" indent="0" algn="ctr">
              <a:buNone/>
              <a:defRPr sz="1579"/>
            </a:lvl3pPr>
            <a:lvl4pPr marL="1203030" indent="0" algn="ctr">
              <a:buNone/>
              <a:defRPr sz="1403"/>
            </a:lvl4pPr>
            <a:lvl5pPr marL="1604040" indent="0" algn="ctr">
              <a:buNone/>
              <a:defRPr sz="1403"/>
            </a:lvl5pPr>
            <a:lvl6pPr marL="2005051" indent="0" algn="ctr">
              <a:buNone/>
              <a:defRPr sz="1403"/>
            </a:lvl6pPr>
            <a:lvl7pPr marL="2406061" indent="0" algn="ctr">
              <a:buNone/>
              <a:defRPr sz="1403"/>
            </a:lvl7pPr>
            <a:lvl8pPr marL="2807071" indent="0" algn="ctr">
              <a:buNone/>
              <a:defRPr sz="1403"/>
            </a:lvl8pPr>
            <a:lvl9pPr marL="3208081" indent="0" algn="ctr">
              <a:buNone/>
              <a:defRPr sz="1403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BF5F9">
                    <a:shade val="90000"/>
                  </a:srgbClr>
                </a:solidFill>
              </a:defRPr>
            </a:lvl1pPr>
          </a:lstStyle>
          <a:p>
            <a:pPr>
              <a:defRPr/>
            </a:pPr>
            <a:fld id="{47049BB8-15D2-40FC-A073-DE07226491D9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BF5F9">
                    <a:shade val="90000"/>
                  </a:srgbClr>
                </a:solidFill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CCF9D462-B5EE-460D-8652-1E2454BAF09E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48454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C891CA-D481-4701-8F97-C40366A9A422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8D1C1-0470-4430-A1EC-481BB0823118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199173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652465" y="402314"/>
            <a:ext cx="2305764" cy="6403784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35171" y="402314"/>
            <a:ext cx="6783626" cy="6403784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3E6ED-25ED-4F73-8B4F-66652159ADD7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A85D99-DBDA-4993-9718-F5B0011715FB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2986738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 rtlCol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 rtlCol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0386654-DDD7-4B4A-B0B0-EE58E521EC3A}" type="datetimeFigureOut">
              <a:rPr lang="en-US"/>
              <a:pPr>
                <a:defRPr/>
              </a:pPr>
              <a:t>9/6/2025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>
            <a:lvl1pPr>
              <a:defRPr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84ECD97-3FCE-4D6B-8163-59178007FE9D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09628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2D90D8-60E2-44F7-98FE-B6E4499FDA3F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E314D-206C-450B-AE01-BBC4A9FACB1A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161602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9602" y="1883878"/>
            <a:ext cx="9223058" cy="3143294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9602" y="5056909"/>
            <a:ext cx="9223058" cy="1652984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1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2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3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4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6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8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DBF5F9">
                    <a:shade val="90000"/>
                  </a:srgbClr>
                </a:solidFill>
              </a:defRPr>
            </a:lvl1pPr>
          </a:lstStyle>
          <a:p>
            <a:pPr>
              <a:defRPr/>
            </a:pPr>
            <a:fld id="{07E114BB-9AE1-491C-BF40-932669EBF16D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DBF5F9">
                    <a:shade val="90000"/>
                  </a:srgbClr>
                </a:solidFill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D1EAEE"/>
                </a:solidFill>
              </a:defRPr>
            </a:lvl1pPr>
          </a:lstStyle>
          <a:p>
            <a:pPr>
              <a:defRPr/>
            </a:pPr>
            <a:fld id="{D6EA79D2-ABF1-46E0-A060-079597100232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7711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735171" y="2011568"/>
            <a:ext cx="4544695" cy="479453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413534" y="2011568"/>
            <a:ext cx="4544695" cy="479453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5BC6E-45A9-4F65-8AED-FF12F97D1664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5E5A9-768B-4ECE-97C5-37B7C4204EBF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3727121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36564" y="402314"/>
            <a:ext cx="9223058" cy="1460574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36565" y="1852393"/>
            <a:ext cx="4523809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736565" y="2760222"/>
            <a:ext cx="4523809" cy="405987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413534" y="1852393"/>
            <a:ext cx="4546088" cy="907829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413534" y="2760222"/>
            <a:ext cx="4546088" cy="4059870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355CF-B58B-4211-B137-0A918ECB7D56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A70A1-9F7C-4E0F-A14F-2C01DCDECD8F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32310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CAC7F4-4C0B-4562-BC29-3A3EE2A54686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82B73-883A-42C0-A392-E522EF92A495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4812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C1BF6-F798-4C1F-A1AC-505BD5A187C0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3" name="Segnaposto piè di pagina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8376A-3C21-4156-ABE2-4BCAFAC52E54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2405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46088" y="1087996"/>
            <a:ext cx="5413534" cy="5370013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188D7-1CA2-4E7B-86F2-ED97B2722D69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C1D42-EEE8-4D33-9093-4C22A4BD9D74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64201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36564" y="503767"/>
            <a:ext cx="3448900" cy="1763183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4546088" y="1087996"/>
            <a:ext cx="5413534" cy="5370013"/>
          </a:xfrm>
        </p:spPr>
        <p:txBody>
          <a:bodyPr lIns="91440" tIns="45720" rIns="91440" bIns="45720" rtlCol="0">
            <a:normAutofit/>
          </a:bodyPr>
          <a:lstStyle>
            <a:lvl1pPr marL="0" indent="0">
              <a:buNone/>
              <a:defRPr sz="2807"/>
            </a:lvl1pPr>
            <a:lvl2pPr marL="401010" indent="0">
              <a:buNone/>
              <a:defRPr sz="2456"/>
            </a:lvl2pPr>
            <a:lvl3pPr marL="802020" indent="0">
              <a:buNone/>
              <a:defRPr sz="2105"/>
            </a:lvl3pPr>
            <a:lvl4pPr marL="1203030" indent="0">
              <a:buNone/>
              <a:defRPr sz="1754"/>
            </a:lvl4pPr>
            <a:lvl5pPr marL="1604040" indent="0">
              <a:buNone/>
              <a:defRPr sz="1754"/>
            </a:lvl5pPr>
            <a:lvl6pPr marL="2005051" indent="0">
              <a:buNone/>
              <a:defRPr sz="1754"/>
            </a:lvl6pPr>
            <a:lvl7pPr marL="2406061" indent="0">
              <a:buNone/>
              <a:defRPr sz="1754"/>
            </a:lvl7pPr>
            <a:lvl8pPr marL="2807071" indent="0">
              <a:buNone/>
              <a:defRPr sz="1754"/>
            </a:lvl8pPr>
            <a:lvl9pPr marL="3208081" indent="0">
              <a:buNone/>
              <a:defRPr sz="1754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736564" y="2266950"/>
            <a:ext cx="3448900" cy="419980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64D1F-ED93-46C1-8533-EC7840DC0959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524A4D-DBB8-451F-B7D2-03A1D9474DCB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87185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B4C7E7"/>
            </a:gs>
            <a:gs pos="25999">
              <a:srgbClr val="B4C7E7"/>
            </a:gs>
            <a:gs pos="100000">
              <a:srgbClr val="FFFFFF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egnaposto titolo 1"/>
          <p:cNvSpPr>
            <a:spLocks noGrp="1"/>
          </p:cNvSpPr>
          <p:nvPr>
            <p:ph type="title"/>
          </p:nvPr>
        </p:nvSpPr>
        <p:spPr bwMode="auto">
          <a:xfrm>
            <a:off x="735013" y="401638"/>
            <a:ext cx="922337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del titolo</a:t>
            </a:r>
          </a:p>
        </p:txBody>
      </p:sp>
      <p:sp>
        <p:nvSpPr>
          <p:cNvPr id="1027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735013" y="2011363"/>
            <a:ext cx="9223375" cy="479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 bwMode="auto">
          <a:xfrm>
            <a:off x="735013" y="7004050"/>
            <a:ext cx="2406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ctr" anchorCtr="0" compatLnSpc="1">
            <a:prstTxWarp prst="textNoShape">
              <a:avLst/>
            </a:prstTxWarp>
          </a:bodyPr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3">
                <a:solidFill>
                  <a:srgbClr val="04617B">
                    <a:shade val="90000"/>
                  </a:srgbClr>
                </a:solidFill>
                <a:latin typeface="+mn-lt"/>
              </a:defRPr>
            </a:lvl1pPr>
          </a:lstStyle>
          <a:p>
            <a:pPr>
              <a:defRPr/>
            </a:pPr>
            <a:fld id="{7A2AC017-0DD3-42F6-82F3-120C41108B57}" type="datetimeFigureOut">
              <a:rPr lang="it-IT"/>
              <a:pPr>
                <a:defRPr/>
              </a:pPr>
              <a:t>06/09/2025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3541713" y="7004050"/>
            <a:ext cx="36099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ctr" anchorCtr="0" compatLnSpc="1">
            <a:prstTxWarp prst="textNoShape">
              <a:avLst/>
            </a:prstTxWarp>
          </a:bodyPr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53">
                <a:solidFill>
                  <a:srgbClr val="04617B">
                    <a:shade val="90000"/>
                  </a:srgbClr>
                </a:solidFill>
                <a:latin typeface="+mn-lt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7551738" y="7004050"/>
            <a:ext cx="240665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1" rIns="91424" bIns="45711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045C75"/>
                </a:solidFill>
              </a:defRPr>
            </a:lvl1pPr>
          </a:lstStyle>
          <a:p>
            <a:pPr>
              <a:defRPr/>
            </a:pPr>
            <a:fld id="{A3AD7C96-626D-4E05-BB07-10CE049C7294}" type="slidenum">
              <a:rPr lang="it-IT" altLang="it-IT"/>
              <a:pPr>
                <a:defRPr/>
              </a:pPr>
              <a:t>‹N›</a:t>
            </a:fld>
            <a:endParaRPr lang="it-IT" alt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7" r:id="rId2"/>
    <p:sldLayoutId id="214748375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8" r:id="rId12"/>
  </p:sldLayoutIdLst>
  <p:txStyles>
    <p:titleStyle>
      <a:lvl1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 Light" panose="020F0302020204030204" pitchFamily="34" charset="0"/>
        </a:defRPr>
      </a:lvl2pPr>
      <a:lvl3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 Light" panose="020F0302020204030204" pitchFamily="34" charset="0"/>
        </a:defRPr>
      </a:lvl3pPr>
      <a:lvl4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 Light" panose="020F0302020204030204" pitchFamily="34" charset="0"/>
        </a:defRPr>
      </a:lvl4pPr>
      <a:lvl5pPr algn="l" defTabSz="8016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801688" rtl="0" fontAlgn="base">
        <a:lnSpc>
          <a:spcPct val="90000"/>
        </a:lnSpc>
        <a:spcBef>
          <a:spcPct val="0"/>
        </a:spcBef>
        <a:spcAft>
          <a:spcPct val="0"/>
        </a:spcAft>
        <a:defRPr sz="38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98438" indent="-198438" algn="l" defTabSz="801688" rtl="0" eaLnBrk="0" fontAlgn="base" hangingPunct="0">
        <a:lnSpc>
          <a:spcPct val="90000"/>
        </a:lnSpc>
        <a:spcBef>
          <a:spcPts val="875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8488" indent="-198438" algn="l" defTabSz="801688" rtl="0" eaLnBrk="0" fontAlgn="base" hangingPunct="0">
        <a:lnSpc>
          <a:spcPct val="90000"/>
        </a:lnSpc>
        <a:spcBef>
          <a:spcPts val="438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01713" indent="-200025" algn="l" defTabSz="801688" rtl="0" eaLnBrk="0" fontAlgn="base" hangingPunct="0">
        <a:lnSpc>
          <a:spcPct val="90000"/>
        </a:lnSpc>
        <a:spcBef>
          <a:spcPts val="438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350" indent="-200025" algn="l" defTabSz="801688" rtl="0" eaLnBrk="0" fontAlgn="base" hangingPunct="0">
        <a:lnSpc>
          <a:spcPct val="90000"/>
        </a:lnSpc>
        <a:spcBef>
          <a:spcPts val="438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803400" indent="-200025" algn="l" defTabSz="801688" rtl="0" eaLnBrk="0" fontAlgn="base" hangingPunct="0">
        <a:lnSpc>
          <a:spcPct val="90000"/>
        </a:lnSpc>
        <a:spcBef>
          <a:spcPts val="438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20555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6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7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8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1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2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3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4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5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6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7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8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cuoladigitale.istruzione.it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scuoladigitale.istruzione.it/pnsd/ambiti/ambienti-e-strumenti/azione-6-linee-guida-per-politiche-attive-di-byod-bring-your-own-devic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scuoladigitale.istruzione.it/pnsd/ambiti/competenze-e-contenuti/azione-17-portare-il-pensiero-computazionale-a-tutta-la-scuola-primari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scuoladigitale.istruzione.it/pnsd/ambiti/competenze-e-contenuti/azione-20-girls-in-tech-scien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587060" cy="56512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783820" y="2443556"/>
            <a:ext cx="6139638" cy="2545457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PNSD</a:t>
            </a:r>
            <a:endParaRPr lang="it-IT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01239" y="6210000"/>
            <a:ext cx="6041605" cy="904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601239" y="6361968"/>
            <a:ext cx="604160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60 CFU ex art. 2-bis </a:t>
            </a:r>
            <a:r>
              <a:rPr lang="it-IT" sz="1200" dirty="0" err="1">
                <a:solidFill>
                  <a:schemeClr val="bg1"/>
                </a:solidFill>
              </a:rPr>
              <a:t>Dlgs</a:t>
            </a:r>
            <a:r>
              <a:rPr lang="it-IT" sz="1200" dirty="0">
                <a:solidFill>
                  <a:schemeClr val="bg1"/>
                </a:solidFill>
              </a:rPr>
              <a:t> 59/2017, ex art. 7 comma 2 DPCM 4 agosto 2023</a:t>
            </a:r>
          </a:p>
          <a:p>
            <a:pPr algn="ctr"/>
            <a:r>
              <a:rPr lang="it-IT" sz="1200" dirty="0">
                <a:solidFill>
                  <a:schemeClr val="bg1"/>
                </a:solidFill>
              </a:rPr>
              <a:t>30 CFU ex art. 2 – ter, comma 4 bis </a:t>
            </a:r>
            <a:r>
              <a:rPr lang="it-IT" sz="1200" dirty="0" err="1">
                <a:solidFill>
                  <a:schemeClr val="bg1"/>
                </a:solidFill>
              </a:rPr>
              <a:t>Dlgs</a:t>
            </a:r>
            <a:r>
              <a:rPr lang="it-IT" sz="1200" dirty="0">
                <a:solidFill>
                  <a:schemeClr val="bg1"/>
                </a:solidFill>
              </a:rPr>
              <a:t> 59/2017, ex art. 13, comma 2 </a:t>
            </a:r>
            <a:r>
              <a:rPr lang="it-IT" sz="1200" dirty="0" err="1">
                <a:solidFill>
                  <a:schemeClr val="bg1"/>
                </a:solidFill>
              </a:rPr>
              <a:t>Dlgs</a:t>
            </a:r>
            <a:r>
              <a:rPr lang="it-IT" sz="1200" dirty="0">
                <a:solidFill>
                  <a:schemeClr val="bg1"/>
                </a:solidFill>
              </a:rPr>
              <a:t> 59/2017 (ALL.2</a:t>
            </a:r>
            <a:r>
              <a:rPr lang="it-IT" sz="1200" dirty="0" smtClean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it-IT" sz="1200" dirty="0">
                <a:solidFill>
                  <a:schemeClr val="bg1"/>
                </a:solidFill>
              </a:rPr>
              <a:t>DECRETO-LEGGE 31 maggio 2024, n. 71 </a:t>
            </a:r>
            <a:endParaRPr lang="it-IT" sz="1200" dirty="0">
              <a:solidFill>
                <a:schemeClr val="bg1"/>
              </a:solidFill>
            </a:endParaRPr>
          </a:p>
          <a:p>
            <a:endParaRPr lang="it-IT" sz="900" dirty="0">
              <a:solidFill>
                <a:schemeClr val="bg1"/>
              </a:solidFill>
            </a:endParaRPr>
          </a:p>
        </p:txBody>
      </p:sp>
      <p:pic>
        <p:nvPicPr>
          <p:cNvPr id="1026" name="Picture 2" descr="Didattica digitale: che cos'è, quando e perché è effica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58" y="3916142"/>
            <a:ext cx="2846715" cy="214574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33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con angoli diagonali arrotondati 12"/>
          <p:cNvSpPr/>
          <p:nvPr/>
        </p:nvSpPr>
        <p:spPr>
          <a:xfrm>
            <a:off x="1757535" y="1756503"/>
            <a:ext cx="3312368" cy="1726379"/>
          </a:xfrm>
          <a:prstGeom prst="round2DiagRect">
            <a:avLst/>
          </a:prstGeom>
          <a:solidFill>
            <a:srgbClr val="FF0000">
              <a:alpha val="51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sz="3600" b="1" dirty="0" smtClean="0">
                <a:solidFill>
                  <a:srgbClr val="0000FF"/>
                </a:solidFill>
              </a:rPr>
              <a:t>1 CONNETTIVITA’</a:t>
            </a:r>
            <a:r>
              <a:rPr lang="it-IT" sz="3600" dirty="0" smtClean="0">
                <a:solidFill>
                  <a:srgbClr val="0000FF"/>
                </a:solidFill>
              </a:rPr>
              <a:t> </a:t>
            </a:r>
            <a:endParaRPr lang="it-IT" sz="3600" dirty="0">
              <a:solidFill>
                <a:srgbClr val="0000FF"/>
              </a:solidFill>
            </a:endParaRPr>
          </a:p>
        </p:txBody>
      </p:sp>
      <p:sp>
        <p:nvSpPr>
          <p:cNvPr id="14" name="Rettangolo con angoli diagonali arrotondati 13"/>
          <p:cNvSpPr/>
          <p:nvPr/>
        </p:nvSpPr>
        <p:spPr>
          <a:xfrm>
            <a:off x="522164" y="4210299"/>
            <a:ext cx="3456236" cy="1727200"/>
          </a:xfrm>
          <a:prstGeom prst="round2DiagRect">
            <a:avLst/>
          </a:prstGeom>
          <a:solidFill>
            <a:srgbClr val="FF0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sz="3600" b="1" dirty="0" smtClean="0">
                <a:solidFill>
                  <a:srgbClr val="0000FF"/>
                </a:solidFill>
              </a:rPr>
              <a:t> 2</a:t>
            </a:r>
            <a:endParaRPr lang="it-IT" sz="3600" b="1" dirty="0" smtClean="0">
              <a:solidFill>
                <a:srgbClr val="0000FF"/>
              </a:solidFill>
              <a:hlinkClick r:id="rId2" action="ppaction://hlinksldjump"/>
            </a:endParaRPr>
          </a:p>
          <a:p>
            <a:pPr algn="ctr" eaLnBrk="1" hangingPunct="1">
              <a:defRPr/>
            </a:pPr>
            <a:r>
              <a:rPr lang="it-IT" sz="3600" b="1" dirty="0" smtClean="0">
                <a:solidFill>
                  <a:srgbClr val="0000FF"/>
                </a:solidFill>
              </a:rPr>
              <a:t>AMBIENTI E STRUMENTI</a:t>
            </a:r>
            <a:r>
              <a:rPr lang="it-IT" sz="2800" dirty="0" smtClean="0">
                <a:solidFill>
                  <a:srgbClr val="0000FF"/>
                </a:solidFill>
              </a:rPr>
              <a:t> </a:t>
            </a:r>
            <a:endParaRPr lang="it-IT" sz="2800" dirty="0">
              <a:solidFill>
                <a:srgbClr val="0000FF"/>
              </a:solidFill>
            </a:endParaRPr>
          </a:p>
        </p:txBody>
      </p:sp>
      <p:sp>
        <p:nvSpPr>
          <p:cNvPr id="15" name="Rettangolo con angoli diagonali arrotondati 14"/>
          <p:cNvSpPr/>
          <p:nvPr/>
        </p:nvSpPr>
        <p:spPr>
          <a:xfrm>
            <a:off x="5634732" y="2770138"/>
            <a:ext cx="3602037" cy="1725613"/>
          </a:xfrm>
          <a:prstGeom prst="round2DiagRect">
            <a:avLst/>
          </a:prstGeom>
          <a:solidFill>
            <a:srgbClr val="FF000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sz="3600" b="1" dirty="0" smtClean="0">
                <a:solidFill>
                  <a:srgbClr val="0000FF"/>
                </a:solidFill>
              </a:rPr>
              <a:t>3</a:t>
            </a:r>
          </a:p>
          <a:p>
            <a:pPr algn="ctr" eaLnBrk="1" hangingPunct="1">
              <a:defRPr/>
            </a:pPr>
            <a:r>
              <a:rPr lang="it-IT" sz="3600" b="1" dirty="0" smtClean="0">
                <a:solidFill>
                  <a:srgbClr val="0000FF"/>
                </a:solidFill>
              </a:rPr>
              <a:t>COMPETENZE E CONTENUTI</a:t>
            </a:r>
            <a:endParaRPr lang="it-IT" sz="4000" dirty="0">
              <a:solidFill>
                <a:srgbClr val="0000FF"/>
              </a:solidFill>
            </a:endParaRPr>
          </a:p>
        </p:txBody>
      </p:sp>
      <p:sp>
        <p:nvSpPr>
          <p:cNvPr id="16" name="Rettangolo con angoli diagonali arrotondati 15"/>
          <p:cNvSpPr/>
          <p:nvPr/>
        </p:nvSpPr>
        <p:spPr>
          <a:xfrm>
            <a:off x="4554612" y="4976706"/>
            <a:ext cx="4968999" cy="1727200"/>
          </a:xfrm>
          <a:prstGeom prst="round2DiagRect">
            <a:avLst/>
          </a:prstGeom>
          <a:solidFill>
            <a:srgbClr val="FF0000">
              <a:alpha val="5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sz="3600" b="1" dirty="0" smtClean="0">
                <a:solidFill>
                  <a:srgbClr val="0000FF"/>
                </a:solidFill>
              </a:rPr>
              <a:t>4 </a:t>
            </a:r>
          </a:p>
          <a:p>
            <a:pPr algn="ctr" eaLnBrk="1" hangingPunct="1">
              <a:defRPr/>
            </a:pPr>
            <a:r>
              <a:rPr lang="it-IT" sz="3600" b="1" dirty="0" smtClean="0">
                <a:solidFill>
                  <a:srgbClr val="0000FF"/>
                </a:solidFill>
              </a:rPr>
              <a:t>FORMAZIONE E ACCOMPAGNAMENTO</a:t>
            </a:r>
            <a:endParaRPr lang="it-IT" sz="3200" dirty="0">
              <a:solidFill>
                <a:srgbClr val="0000FF"/>
              </a:solidFill>
            </a:endParaRPr>
          </a:p>
        </p:txBody>
      </p:sp>
      <p:sp>
        <p:nvSpPr>
          <p:cNvPr id="7" name="Freccia circolare a destra 6"/>
          <p:cNvSpPr/>
          <p:nvPr/>
        </p:nvSpPr>
        <p:spPr>
          <a:xfrm rot="893473">
            <a:off x="475238" y="2144328"/>
            <a:ext cx="860208" cy="1988837"/>
          </a:xfrm>
          <a:prstGeom prst="curvedRight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t-IT">
              <a:solidFill>
                <a:schemeClr val="tx1"/>
              </a:solidFill>
            </a:endParaRPr>
          </a:p>
        </p:txBody>
      </p:sp>
      <p:sp>
        <p:nvSpPr>
          <p:cNvPr id="8" name="Freccia circolare in giù 7"/>
          <p:cNvSpPr/>
          <p:nvPr/>
        </p:nvSpPr>
        <p:spPr>
          <a:xfrm rot="658036">
            <a:off x="5321606" y="1487997"/>
            <a:ext cx="2266021" cy="828501"/>
          </a:xfrm>
          <a:prstGeom prst="curvedDownArrow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027243" y="541233"/>
            <a:ext cx="608532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it-IT" altLang="it-IT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Gli ambiti del  PNSD </a:t>
            </a:r>
            <a:endParaRPr lang="it-IT" sz="54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0" name="Freccia circolare in giù 9"/>
          <p:cNvSpPr/>
          <p:nvPr/>
        </p:nvSpPr>
        <p:spPr>
          <a:xfrm rot="11553140">
            <a:off x="2435728" y="6565519"/>
            <a:ext cx="2707841" cy="678390"/>
          </a:xfrm>
          <a:prstGeom prst="curvedDownArrow">
            <a:avLst>
              <a:gd name="adj1" fmla="val 25000"/>
              <a:gd name="adj2" fmla="val 50000"/>
              <a:gd name="adj3" fmla="val 20969"/>
            </a:avLst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15055">
            <a:off x="8626217" y="4347393"/>
            <a:ext cx="2659314" cy="1254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12" y="785986"/>
            <a:ext cx="10714312" cy="5584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23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7930"/>
            <a:ext cx="1069340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304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>
            <a:spLocks noChangeArrowheads="1"/>
          </p:cNvSpPr>
          <p:nvPr/>
        </p:nvSpPr>
        <p:spPr bwMode="auto">
          <a:xfrm>
            <a:off x="1308100" y="728663"/>
            <a:ext cx="5181600" cy="101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lIns="91424" tIns="45711" rIns="91424" bIns="45711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6000" b="1" dirty="0">
                <a:solidFill>
                  <a:srgbClr val="0000FF"/>
                </a:solidFill>
              </a:rPr>
              <a:t>STRUMENTI</a:t>
            </a:r>
            <a:endParaRPr lang="it-IT" sz="60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sp>
        <p:nvSpPr>
          <p:cNvPr id="12291" name="CasellaDiTesto 3"/>
          <p:cNvSpPr txBox="1">
            <a:spLocks noChangeArrowheads="1"/>
          </p:cNvSpPr>
          <p:nvPr/>
        </p:nvSpPr>
        <p:spPr bwMode="auto">
          <a:xfrm>
            <a:off x="882650" y="2592388"/>
            <a:ext cx="4449763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1" rIns="91424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900" b="1">
                <a:solidFill>
                  <a:srgbClr val="FF0000"/>
                </a:solidFill>
              </a:rPr>
              <a:t>Condizioni  indispensabili per la  scuola per poter  interagire con la  società dell’informazione.</a:t>
            </a:r>
            <a:r>
              <a:rPr lang="it-IT" altLang="it-IT" sz="3200"/>
              <a:t> </a:t>
            </a:r>
            <a:endParaRPr lang="it-IT" altLang="it-IT" sz="2900" b="1">
              <a:solidFill>
                <a:srgbClr val="FF0000"/>
              </a:solidFill>
            </a:endParaRPr>
          </a:p>
          <a:p>
            <a:pPr eaLnBrk="1" hangingPunct="1"/>
            <a:r>
              <a:rPr lang="it-IT" altLang="it-IT" sz="2400" b="1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12292" name="CasellaDiTesto 5"/>
          <p:cNvSpPr txBox="1">
            <a:spLocks noChangeArrowheads="1"/>
          </p:cNvSpPr>
          <p:nvPr/>
        </p:nvSpPr>
        <p:spPr bwMode="auto">
          <a:xfrm>
            <a:off x="1536700" y="5378450"/>
            <a:ext cx="799941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1" rIns="91424" bIns="4571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it-IT" altLang="it-IT" sz="2400" b="1" dirty="0">
                <a:solidFill>
                  <a:srgbClr val="0000FF"/>
                </a:solidFill>
              </a:rPr>
              <a:t>Accesso e connessione attraverso fibra ottica 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it-IT" altLang="it-IT" sz="2400" b="1" dirty="0">
                <a:solidFill>
                  <a:srgbClr val="0000FF"/>
                </a:solidFill>
              </a:rPr>
              <a:t>Qualità degli spazi e degli ambienti di apprendimento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it-IT" altLang="it-IT" sz="2400" b="1" dirty="0">
                <a:solidFill>
                  <a:srgbClr val="0000FF"/>
                </a:solidFill>
              </a:rPr>
              <a:t>Identità digitale del docente e dello studente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it-IT" altLang="it-IT" sz="2400" b="1" dirty="0">
                <a:solidFill>
                  <a:srgbClr val="0000FF"/>
                </a:solidFill>
              </a:rPr>
              <a:t>Digitalizzazione amministrativa </a:t>
            </a:r>
            <a:r>
              <a:rPr lang="it-IT" altLang="it-IT" sz="2400" b="1" dirty="0" smtClean="0">
                <a:solidFill>
                  <a:srgbClr val="0000FF"/>
                </a:solidFill>
              </a:rPr>
              <a:t>e registro </a:t>
            </a:r>
            <a:r>
              <a:rPr lang="it-IT" altLang="it-IT" sz="2400" b="1" dirty="0">
                <a:solidFill>
                  <a:srgbClr val="0000FF"/>
                </a:solidFill>
              </a:rPr>
              <a:t>elettronico</a:t>
            </a:r>
            <a:endParaRPr lang="it-IT" altLang="it-IT" dirty="0">
              <a:solidFill>
                <a:srgbClr val="0000FF"/>
              </a:solidFill>
            </a:endParaRPr>
          </a:p>
        </p:txBody>
      </p:sp>
      <p:pic>
        <p:nvPicPr>
          <p:cNvPr id="12293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049463"/>
            <a:ext cx="4535488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5" y="14897"/>
            <a:ext cx="9865095" cy="7541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518028" y="1543003"/>
            <a:ext cx="352982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2600" b="1" dirty="0" smtClean="0"/>
              <a:t>1</a:t>
            </a:r>
            <a:endParaRPr lang="it-IT" sz="2600" b="1" dirty="0"/>
          </a:p>
        </p:txBody>
      </p:sp>
    </p:spTree>
    <p:extLst>
      <p:ext uri="{BB962C8B-B14F-4D97-AF65-F5344CB8AC3E}">
        <p14:creationId xmlns:p14="http://schemas.microsoft.com/office/powerpoint/2010/main" val="9120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" y="0"/>
            <a:ext cx="9505056" cy="7556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sellaDiTesto 2"/>
          <p:cNvSpPr txBox="1"/>
          <p:nvPr/>
        </p:nvSpPr>
        <p:spPr>
          <a:xfrm>
            <a:off x="604929" y="609898"/>
            <a:ext cx="473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4408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6" y="24735"/>
            <a:ext cx="10009112" cy="7325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sellaDiTesto 3"/>
          <p:cNvSpPr txBox="1"/>
          <p:nvPr/>
        </p:nvSpPr>
        <p:spPr>
          <a:xfrm>
            <a:off x="450156" y="365799"/>
            <a:ext cx="41796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800" b="1" dirty="0"/>
              <a:t>3</a:t>
            </a:r>
            <a:endParaRPr lang="it-IT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2031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3" y="321866"/>
            <a:ext cx="9706850" cy="684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810196" y="1185962"/>
            <a:ext cx="393056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/>
            <a:r>
              <a:rPr lang="it-IT" sz="3200" b="1" dirty="0" smtClean="0">
                <a:solidFill>
                  <a:prstClr val="black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733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asellaDiTesto 1"/>
          <p:cNvSpPr txBox="1">
            <a:spLocks noChangeArrowheads="1"/>
          </p:cNvSpPr>
          <p:nvPr/>
        </p:nvSpPr>
        <p:spPr bwMode="auto">
          <a:xfrm>
            <a:off x="1458913" y="523875"/>
            <a:ext cx="5181600" cy="101600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lIns="91424" tIns="45711" rIns="91424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t-IT" altLang="it-IT" sz="6000" b="1">
                <a:solidFill>
                  <a:srgbClr val="0000FF"/>
                </a:solidFill>
              </a:rPr>
              <a:t>COMPETENZE</a:t>
            </a:r>
            <a:r>
              <a:rPr lang="it-IT" altLang="it-IT" sz="480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13315" name="CasellaDiTesto 3"/>
          <p:cNvSpPr txBox="1">
            <a:spLocks noChangeArrowheads="1"/>
          </p:cNvSpPr>
          <p:nvPr/>
        </p:nvSpPr>
        <p:spPr bwMode="auto">
          <a:xfrm>
            <a:off x="1012825" y="2414588"/>
            <a:ext cx="48244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1" rIns="91424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400" b="1">
                <a:solidFill>
                  <a:srgbClr val="FF0000"/>
                </a:solidFill>
                <a:cs typeface="Times New Roman" panose="02020603050405020304" pitchFamily="18" charset="0"/>
              </a:rPr>
              <a:t>Lavorare sull'alfabetizzazione informatica e digitale; </a:t>
            </a:r>
          </a:p>
          <a:p>
            <a:pPr eaLnBrk="1" hangingPunct="1"/>
            <a:r>
              <a:rPr lang="it-IT" altLang="it-IT" sz="2400" b="1">
                <a:solidFill>
                  <a:srgbClr val="FF0000"/>
                </a:solidFill>
                <a:cs typeface="Times New Roman" panose="02020603050405020304" pitchFamily="18" charset="0"/>
              </a:rPr>
              <a:t>Rafforzare le competenze relative alla comprensione e alla produzione di contenuti all'interno dell'universo comunicativo digitale.</a:t>
            </a:r>
            <a:endParaRPr lang="it-IT" altLang="it-IT" sz="2400" b="1">
              <a:solidFill>
                <a:srgbClr val="FF0000"/>
              </a:solidFill>
            </a:endParaRPr>
          </a:p>
        </p:txBody>
      </p:sp>
      <p:sp>
        <p:nvSpPr>
          <p:cNvPr id="6" name="CasellaDiTesto 5"/>
          <p:cNvSpPr txBox="1">
            <a:spLocks noChangeArrowheads="1"/>
          </p:cNvSpPr>
          <p:nvPr/>
        </p:nvSpPr>
        <p:spPr bwMode="auto">
          <a:xfrm>
            <a:off x="1025525" y="5595938"/>
            <a:ext cx="9028113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1" rIns="91424" bIns="4571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 eaLnBrk="1" hangingPunct="1">
              <a:lnSpc>
                <a:spcPts val="1388"/>
              </a:lnSpc>
              <a:spcAft>
                <a:spcPts val="900"/>
              </a:spcAft>
              <a:buFont typeface="Wingdings" panose="05000000000000000000" pitchFamily="2" charset="2"/>
              <a:buChar char="Ø"/>
              <a:defRPr/>
            </a:pPr>
            <a:r>
              <a:rPr lang="it-IT" altLang="it-IT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Introdurre al pensiero logico e computazionale</a:t>
            </a:r>
          </a:p>
          <a:p>
            <a:pPr marL="457200" indent="-457200" eaLnBrk="1" hangingPunct="1">
              <a:lnSpc>
                <a:spcPts val="1388"/>
              </a:lnSpc>
              <a:spcAft>
                <a:spcPts val="900"/>
              </a:spcAft>
              <a:buFont typeface="Wingdings" panose="05000000000000000000" pitchFamily="2" charset="2"/>
              <a:buChar char="Ø"/>
              <a:defRPr/>
            </a:pPr>
            <a:r>
              <a:rPr lang="it-IT" altLang="it-IT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Portare gli alunni  ad essere creatori e progettisti  di</a:t>
            </a:r>
          </a:p>
          <a:p>
            <a:pPr eaLnBrk="1" hangingPunct="1">
              <a:lnSpc>
                <a:spcPts val="1388"/>
              </a:lnSpc>
              <a:spcAft>
                <a:spcPts val="900"/>
              </a:spcAft>
              <a:defRPr/>
            </a:pPr>
            <a:r>
              <a:rPr lang="it-IT" altLang="it-IT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     strumenti digitali </a:t>
            </a:r>
          </a:p>
          <a:p>
            <a:pPr marL="457200" indent="-457200" eaLnBrk="1" hangingPunct="1">
              <a:lnSpc>
                <a:spcPts val="1388"/>
              </a:lnSpc>
              <a:spcAft>
                <a:spcPts val="900"/>
              </a:spcAft>
              <a:buFont typeface="Wingdings" panose="05000000000000000000" pitchFamily="2" charset="2"/>
              <a:buChar char="Ø"/>
              <a:defRPr/>
            </a:pPr>
            <a:r>
              <a:rPr lang="it-IT" altLang="it-IT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I docenti in questo processo sono facilitatori di percorsi </a:t>
            </a:r>
          </a:p>
          <a:p>
            <a:pPr eaLnBrk="1" hangingPunct="1">
              <a:lnSpc>
                <a:spcPts val="1388"/>
              </a:lnSpc>
              <a:spcAft>
                <a:spcPts val="900"/>
              </a:spcAft>
              <a:defRPr/>
            </a:pPr>
            <a:r>
              <a:rPr lang="it-IT" altLang="it-IT" sz="2400" b="1" dirty="0">
                <a:solidFill>
                  <a:srgbClr val="0000FF"/>
                </a:solidFill>
                <a:cs typeface="Times New Roman" panose="02020603050405020304" pitchFamily="18" charset="0"/>
              </a:rPr>
              <a:t>     didattici innovativi.</a:t>
            </a:r>
            <a:endParaRPr lang="it-IT" altLang="it-IT" sz="2400" b="1" dirty="0">
              <a:solidFill>
                <a:srgbClr val="0000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it-IT" altLang="it-IT" dirty="0">
                <a:solidFill>
                  <a:srgbClr val="0000FF"/>
                </a:solidFill>
              </a:rPr>
              <a:t>   </a:t>
            </a:r>
          </a:p>
        </p:txBody>
      </p:sp>
      <p:pic>
        <p:nvPicPr>
          <p:cNvPr id="13317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268" y="205101"/>
            <a:ext cx="2592660" cy="165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764" y="2191211"/>
            <a:ext cx="4608245" cy="3072163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72" y="8970"/>
            <a:ext cx="9505056" cy="7547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tangolo 3"/>
          <p:cNvSpPr/>
          <p:nvPr/>
        </p:nvSpPr>
        <p:spPr>
          <a:xfrm>
            <a:off x="741254" y="1205276"/>
            <a:ext cx="412552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it-IT" sz="3200" b="1" dirty="0" smtClean="0">
                <a:solidFill>
                  <a:prstClr val="black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6394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0" y="825922"/>
            <a:ext cx="9166064" cy="607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8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54" y="23194"/>
            <a:ext cx="8718326" cy="753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948854" y="681906"/>
            <a:ext cx="393056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/>
            <a:r>
              <a:rPr lang="it-IT" sz="3200" b="1" dirty="0" smtClean="0">
                <a:solidFill>
                  <a:prstClr val="black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7074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96" y="0"/>
            <a:ext cx="9145016" cy="755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tangolo 2"/>
          <p:cNvSpPr/>
          <p:nvPr/>
        </p:nvSpPr>
        <p:spPr>
          <a:xfrm>
            <a:off x="856149" y="321866"/>
            <a:ext cx="352982" cy="49244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/>
            <a:r>
              <a:rPr lang="it-IT" sz="2600" b="1" dirty="0">
                <a:solidFill>
                  <a:prstClr val="black"/>
                </a:solidFill>
              </a:rPr>
              <a:t>3</a:t>
            </a:r>
            <a:endParaRPr lang="it-IT" sz="26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18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asellaDiTesto 1"/>
          <p:cNvSpPr txBox="1">
            <a:spLocks noChangeArrowheads="1"/>
          </p:cNvSpPr>
          <p:nvPr/>
        </p:nvSpPr>
        <p:spPr bwMode="auto">
          <a:xfrm>
            <a:off x="1308100" y="728663"/>
            <a:ext cx="5181600" cy="110807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lIns="91424" tIns="45711" rIns="91424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t-IT" altLang="it-IT" sz="6000" b="1">
                <a:solidFill>
                  <a:srgbClr val="0000FF"/>
                </a:solidFill>
              </a:rPr>
              <a:t>FORMAZIONE</a:t>
            </a:r>
            <a:r>
              <a:rPr lang="it-IT" altLang="it-IT" sz="660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14339" name="CasellaDiTesto 5"/>
          <p:cNvSpPr txBox="1">
            <a:spLocks noChangeArrowheads="1"/>
          </p:cNvSpPr>
          <p:nvPr/>
        </p:nvSpPr>
        <p:spPr bwMode="auto">
          <a:xfrm>
            <a:off x="1428750" y="5581650"/>
            <a:ext cx="8078788" cy="1425575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4" tIns="45711" rIns="91424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663"/>
              </a:lnSpc>
              <a:spcBef>
                <a:spcPts val="600"/>
              </a:spcBef>
              <a:spcAft>
                <a:spcPts val="600"/>
              </a:spcAft>
            </a:pPr>
            <a:endParaRPr lang="it-IT" altLang="it-IT" sz="2400" b="1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algn="ctr" eaLnBrk="1" hangingPunct="1">
              <a:lnSpc>
                <a:spcPts val="1663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altLang="it-IT" sz="2900" b="1">
                <a:solidFill>
                  <a:srgbClr val="0000FF"/>
                </a:solidFill>
                <a:cs typeface="Times New Roman" panose="02020603050405020304" pitchFamily="18" charset="0"/>
              </a:rPr>
              <a:t>La diffusione dell’innovazione digitale  spetterà  </a:t>
            </a:r>
          </a:p>
          <a:p>
            <a:pPr algn="ctr" eaLnBrk="1" hangingPunct="1">
              <a:lnSpc>
                <a:spcPts val="1663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altLang="it-IT" sz="2900" b="1">
                <a:solidFill>
                  <a:srgbClr val="0000FF"/>
                </a:solidFill>
                <a:cs typeface="Times New Roman" panose="02020603050405020304" pitchFamily="18" charset="0"/>
              </a:rPr>
              <a:t>all’ ANIMATORE DIGITALE</a:t>
            </a:r>
            <a:endParaRPr lang="it-IT" altLang="it-IT" sz="2900" b="1">
              <a:solidFill>
                <a:srgbClr val="0000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1663"/>
              </a:lnSpc>
              <a:spcBef>
                <a:spcPts val="600"/>
              </a:spcBef>
              <a:spcAft>
                <a:spcPts val="600"/>
              </a:spcAft>
            </a:pPr>
            <a:endParaRPr lang="it-IT" altLang="it-IT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340" name="Immagin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163" y="2951163"/>
            <a:ext cx="3762375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7"/>
          <p:cNvSpPr txBox="1">
            <a:spLocks noChangeArrowheads="1"/>
          </p:cNvSpPr>
          <p:nvPr/>
        </p:nvSpPr>
        <p:spPr bwMode="auto">
          <a:xfrm>
            <a:off x="809625" y="2770188"/>
            <a:ext cx="4484688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000" b="1">
                <a:solidFill>
                  <a:srgbClr val="FF0000"/>
                </a:solidFill>
                <a:latin typeface="Arial" panose="020B0604020202020204" pitchFamily="34" charset="0"/>
              </a:rPr>
              <a:t>Promuovere il legame tra </a:t>
            </a:r>
          </a:p>
          <a:p>
            <a:pPr eaLnBrk="1" hangingPunct="1"/>
            <a:r>
              <a:rPr lang="it-IT" altLang="it-IT" sz="2000" b="1">
                <a:solidFill>
                  <a:srgbClr val="FF0000"/>
                </a:solidFill>
                <a:latin typeface="Arial" panose="020B0604020202020204" pitchFamily="34" charset="0"/>
              </a:rPr>
              <a:t>innovazione didattica e tecnologie</a:t>
            </a:r>
          </a:p>
          <a:p>
            <a:pPr eaLnBrk="1" hangingPunct="1"/>
            <a:endParaRPr lang="it-IT" altLang="it-IT" sz="2000" b="1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lang="it-IT" altLang="it-IT" sz="2000" b="1">
                <a:solidFill>
                  <a:srgbClr val="FF0000"/>
                </a:solidFill>
                <a:latin typeface="Arial" panose="020B0604020202020204" pitchFamily="34" charset="0"/>
              </a:rPr>
              <a:t>Rafforzare la preparazione del personale in materia di competenze digitali coinvolgendo tutti gli operatori della comunità scolastica</a:t>
            </a:r>
            <a:r>
              <a:rPr lang="it-IT" altLang="it-IT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24" y="525462"/>
            <a:ext cx="2857500" cy="15144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" y="0"/>
            <a:ext cx="8784976" cy="754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124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asellaDiTesto 1"/>
          <p:cNvSpPr txBox="1">
            <a:spLocks noChangeArrowheads="1"/>
          </p:cNvSpPr>
          <p:nvPr/>
        </p:nvSpPr>
        <p:spPr bwMode="auto">
          <a:xfrm>
            <a:off x="1308100" y="728663"/>
            <a:ext cx="7710488" cy="1108075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lIns="91424" tIns="45711" rIns="91424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t-IT" altLang="it-IT" sz="6000" b="1">
                <a:solidFill>
                  <a:srgbClr val="0000FF"/>
                </a:solidFill>
              </a:rPr>
              <a:t>ACCOMPAGNAMENTO</a:t>
            </a:r>
            <a:r>
              <a:rPr lang="it-IT" altLang="it-IT" sz="660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1341438" y="2527300"/>
            <a:ext cx="8713787" cy="156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sz="2400" b="1" dirty="0">
                <a:solidFill>
                  <a:srgbClr val="FF0000"/>
                </a:solidFill>
                <a:latin typeface="Arial" panose="020B0604020202020204" pitchFamily="34" charset="0"/>
              </a:rPr>
              <a:t>Un animatore digitale in ogni scuola </a:t>
            </a:r>
          </a:p>
          <a:p>
            <a:pPr marL="514350" indent="-514350"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sz="2400" b="1" dirty="0">
                <a:solidFill>
                  <a:srgbClr val="FF0000"/>
                </a:solidFill>
                <a:latin typeface="Arial" panose="020B0604020202020204" pitchFamily="34" charset="0"/>
              </a:rPr>
              <a:t>Accordi territoriali</a:t>
            </a:r>
          </a:p>
          <a:p>
            <a:pPr marL="457200" indent="-457200"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sz="2400" b="1" dirty="0">
                <a:solidFill>
                  <a:srgbClr val="FF0000"/>
                </a:solidFill>
                <a:latin typeface="Arial" panose="020B0604020202020204" pitchFamily="34" charset="0"/>
              </a:rPr>
              <a:t>Una galleria per la raccolta di pratiche </a:t>
            </a:r>
          </a:p>
          <a:p>
            <a:pPr marL="457200" indent="-457200"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sz="2400" b="1" dirty="0">
                <a:solidFill>
                  <a:srgbClr val="FF0000"/>
                </a:solidFill>
                <a:latin typeface="Arial" panose="020B0604020202020204" pitchFamily="34" charset="0"/>
              </a:rPr>
              <a:t>Il monitoraggio dell’intero piano</a:t>
            </a:r>
          </a:p>
        </p:txBody>
      </p:sp>
      <p:pic>
        <p:nvPicPr>
          <p:cNvPr id="15364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4665663"/>
            <a:ext cx="472757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" y="0"/>
            <a:ext cx="6361820" cy="5794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81" y="1041946"/>
            <a:ext cx="4246762" cy="633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8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/>
          <p:cNvSpPr>
            <a:spLocks noChangeArrowheads="1"/>
          </p:cNvSpPr>
          <p:nvPr/>
        </p:nvSpPr>
        <p:spPr bwMode="auto">
          <a:xfrm>
            <a:off x="622300" y="0"/>
            <a:ext cx="7202488" cy="6767513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6387" name="object 16"/>
          <p:cNvSpPr txBox="1">
            <a:spLocks noChangeArrowheads="1"/>
          </p:cNvSpPr>
          <p:nvPr/>
        </p:nvSpPr>
        <p:spPr bwMode="auto">
          <a:xfrm>
            <a:off x="7867650" y="2895074"/>
            <a:ext cx="2825750" cy="324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ts val="2713"/>
              </a:lnSpc>
            </a:pPr>
            <a:endParaRPr lang="it-IT" altLang="it-IT" sz="1100" dirty="0">
              <a:solidFill>
                <a:srgbClr val="0000FF"/>
              </a:solidFill>
            </a:endParaRPr>
          </a:p>
          <a:p>
            <a:pPr algn="ctr" eaLnBrk="1" hangingPunct="1"/>
            <a:r>
              <a:rPr lang="it-IT" altLang="it-IT" sz="2900" b="1" dirty="0" smtClean="0">
                <a:solidFill>
                  <a:srgbClr val="0000FF"/>
                </a:solidFill>
              </a:rPr>
              <a:t>Figura </a:t>
            </a:r>
            <a:r>
              <a:rPr lang="it-IT" altLang="it-IT" sz="2900" b="1" dirty="0">
                <a:solidFill>
                  <a:srgbClr val="0000FF"/>
                </a:solidFill>
              </a:rPr>
              <a:t>che coordina la </a:t>
            </a:r>
            <a:r>
              <a:rPr lang="it-IT" altLang="it-IT" sz="2900" b="1" dirty="0" err="1">
                <a:solidFill>
                  <a:srgbClr val="0000FF"/>
                </a:solidFill>
              </a:rPr>
              <a:t>diﬀusione</a:t>
            </a:r>
            <a:r>
              <a:rPr lang="it-IT" altLang="it-IT" sz="2900" b="1" dirty="0">
                <a:solidFill>
                  <a:srgbClr val="0000FF"/>
                </a:solidFill>
              </a:rPr>
              <a:t> dell’innovazione a scuola e le attività del PNSD</a:t>
            </a:r>
            <a:endParaRPr lang="it-IT" altLang="it-IT" sz="2900" dirty="0">
              <a:solidFill>
                <a:srgbClr val="0000FF"/>
              </a:solidFill>
            </a:endParaRPr>
          </a:p>
          <a:p>
            <a:pPr eaLnBrk="1" hangingPunct="1">
              <a:lnSpc>
                <a:spcPts val="650"/>
              </a:lnSpc>
            </a:pPr>
            <a:endParaRPr lang="it-IT" altLang="it-IT" sz="600" dirty="0">
              <a:solidFill>
                <a:srgbClr val="0000FF"/>
              </a:solidFill>
            </a:endParaRPr>
          </a:p>
          <a:p>
            <a:pPr eaLnBrk="1" hangingPunct="1">
              <a:lnSpc>
                <a:spcPts val="1000"/>
              </a:lnSpc>
            </a:pPr>
            <a:endParaRPr lang="it-IT" altLang="it-IT" sz="1000" dirty="0">
              <a:solidFill>
                <a:srgbClr val="0000FF"/>
              </a:solidFill>
            </a:endParaRPr>
          </a:p>
        </p:txBody>
      </p:sp>
      <p:sp>
        <p:nvSpPr>
          <p:cNvPr id="16388" name="object 18"/>
          <p:cNvSpPr>
            <a:spLocks noChangeArrowheads="1"/>
          </p:cNvSpPr>
          <p:nvPr/>
        </p:nvSpPr>
        <p:spPr bwMode="auto">
          <a:xfrm>
            <a:off x="1308100" y="6429375"/>
            <a:ext cx="92075" cy="9207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6389" name="Text Box 24"/>
          <p:cNvSpPr txBox="1">
            <a:spLocks noChangeArrowheads="1"/>
          </p:cNvSpPr>
          <p:nvPr/>
        </p:nvSpPr>
        <p:spPr bwMode="auto">
          <a:xfrm>
            <a:off x="7857810" y="105842"/>
            <a:ext cx="282575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4" tIns="45711" rIns="91424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t-IT" altLang="it-IT" sz="3600" dirty="0">
                <a:solidFill>
                  <a:srgbClr val="FF0000"/>
                </a:solidFill>
                <a:latin typeface="Arial" panose="020B0604020202020204" pitchFamily="34" charset="0"/>
              </a:rPr>
              <a:t>Chi è l’animatore </a:t>
            </a:r>
          </a:p>
          <a:p>
            <a:pPr algn="ctr" eaLnBrk="1" hangingPunct="1"/>
            <a:r>
              <a:rPr lang="it-IT" altLang="it-IT" sz="3600" dirty="0">
                <a:solidFill>
                  <a:srgbClr val="FF0000"/>
                </a:solidFill>
                <a:latin typeface="Arial" panose="020B0604020202020204" pitchFamily="34" charset="0"/>
              </a:rPr>
              <a:t>digitale </a:t>
            </a:r>
          </a:p>
        </p:txBody>
      </p:sp>
      <p:sp>
        <p:nvSpPr>
          <p:cNvPr id="6" name="Rettangolo 5"/>
          <p:cNvSpPr/>
          <p:nvPr/>
        </p:nvSpPr>
        <p:spPr>
          <a:xfrm>
            <a:off x="8083004" y="6136987"/>
            <a:ext cx="2060179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lvl="0"/>
            <a:r>
              <a:rPr lang="it-IT" sz="3200" b="1" dirty="0" smtClean="0">
                <a:solidFill>
                  <a:srgbClr val="FF0000"/>
                </a:solidFill>
              </a:rPr>
              <a:t>Azione #28</a:t>
            </a:r>
          </a:p>
        </p:txBody>
      </p:sp>
      <p:sp>
        <p:nvSpPr>
          <p:cNvPr id="2" name="Freccia in giù 1"/>
          <p:cNvSpPr/>
          <p:nvPr/>
        </p:nvSpPr>
        <p:spPr>
          <a:xfrm>
            <a:off x="9028369" y="205005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/>
          <p:cNvSpPr>
            <a:spLocks noChangeArrowheads="1"/>
          </p:cNvSpPr>
          <p:nvPr/>
        </p:nvSpPr>
        <p:spPr bwMode="auto">
          <a:xfrm>
            <a:off x="6723063" y="4927600"/>
            <a:ext cx="3355975" cy="24003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7411" name="object 3"/>
          <p:cNvSpPr>
            <a:spLocks noChangeArrowheads="1"/>
          </p:cNvSpPr>
          <p:nvPr/>
        </p:nvSpPr>
        <p:spPr bwMode="auto">
          <a:xfrm>
            <a:off x="7397750" y="4902200"/>
            <a:ext cx="1895475" cy="142875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7412" name="object 4"/>
          <p:cNvSpPr>
            <a:spLocks noChangeArrowheads="1"/>
          </p:cNvSpPr>
          <p:nvPr/>
        </p:nvSpPr>
        <p:spPr bwMode="auto">
          <a:xfrm>
            <a:off x="8304213" y="4956175"/>
            <a:ext cx="92075" cy="889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7413" name="object 5"/>
          <p:cNvSpPr>
            <a:spLocks noChangeArrowheads="1"/>
          </p:cNvSpPr>
          <p:nvPr/>
        </p:nvSpPr>
        <p:spPr bwMode="auto">
          <a:xfrm>
            <a:off x="7443788" y="4951413"/>
            <a:ext cx="1804987" cy="0"/>
          </a:xfrm>
          <a:custGeom>
            <a:avLst/>
            <a:gdLst>
              <a:gd name="T0" fmla="*/ 0 w 1803798"/>
              <a:gd name="T1" fmla="*/ 1803798 w 1803798"/>
              <a:gd name="T2" fmla="*/ 0 w 1803798"/>
              <a:gd name="T3" fmla="*/ 1803798 w 1803798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T2" t="0" r="T3" b="0"/>
            <a:pathLst>
              <a:path w="1803798">
                <a:moveTo>
                  <a:pt x="0" y="0"/>
                </a:moveTo>
                <a:lnTo>
                  <a:pt x="1803798" y="0"/>
                </a:lnTo>
              </a:path>
            </a:pathLst>
          </a:custGeom>
          <a:noFill/>
          <a:ln w="48595">
            <a:solidFill>
              <a:srgbClr val="D7AED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it-IT"/>
          </a:p>
        </p:txBody>
      </p:sp>
      <p:sp>
        <p:nvSpPr>
          <p:cNvPr id="17414" name="object 6"/>
          <p:cNvSpPr>
            <a:spLocks noChangeArrowheads="1"/>
          </p:cNvSpPr>
          <p:nvPr/>
        </p:nvSpPr>
        <p:spPr bwMode="auto">
          <a:xfrm>
            <a:off x="708025" y="3556000"/>
            <a:ext cx="2859088" cy="2046288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7415" name="object 7"/>
          <p:cNvSpPr>
            <a:spLocks noChangeArrowheads="1"/>
          </p:cNvSpPr>
          <p:nvPr/>
        </p:nvSpPr>
        <p:spPr bwMode="auto">
          <a:xfrm>
            <a:off x="4159250" y="1241425"/>
            <a:ext cx="3268663" cy="2109788"/>
          </a:xfrm>
          <a:prstGeom prst="rect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7416" name="object 9"/>
          <p:cNvSpPr>
            <a:spLocks noChangeArrowheads="1"/>
          </p:cNvSpPr>
          <p:nvPr/>
        </p:nvSpPr>
        <p:spPr bwMode="auto">
          <a:xfrm>
            <a:off x="1766888" y="4310063"/>
            <a:ext cx="5394325" cy="3246437"/>
          </a:xfrm>
          <a:custGeom>
            <a:avLst/>
            <a:gdLst>
              <a:gd name="T0" fmla="*/ 2577543 w 5395136"/>
              <a:gd name="T1" fmla="*/ 2362083 h 3246741"/>
              <a:gd name="T2" fmla="*/ 1927012 w 5395136"/>
              <a:gd name="T3" fmla="*/ 2362083 h 3246741"/>
              <a:gd name="T4" fmla="*/ 2115466 w 5395136"/>
              <a:gd name="T5" fmla="*/ 3246741 h 3246741"/>
              <a:gd name="T6" fmla="*/ 2128569 w 5395136"/>
              <a:gd name="T7" fmla="*/ 3246741 h 3246741"/>
              <a:gd name="T8" fmla="*/ 2577543 w 5395136"/>
              <a:gd name="T9" fmla="*/ 2362083 h 3246741"/>
              <a:gd name="T10" fmla="*/ 3484364 w 5395136"/>
              <a:gd name="T11" fmla="*/ 2257485 h 3246741"/>
              <a:gd name="T12" fmla="*/ 2630628 w 5395136"/>
              <a:gd name="T13" fmla="*/ 2257485 h 3246741"/>
              <a:gd name="T14" fmla="*/ 3308767 w 5395136"/>
              <a:gd name="T15" fmla="*/ 2983326 h 3246741"/>
              <a:gd name="T16" fmla="*/ 3484364 w 5395136"/>
              <a:gd name="T17" fmla="*/ 2257485 h 3246741"/>
              <a:gd name="T18" fmla="*/ 4301511 w 5395136"/>
              <a:gd name="T19" fmla="*/ 2185233 h 3246741"/>
              <a:gd name="T20" fmla="*/ 3501843 w 5395136"/>
              <a:gd name="T21" fmla="*/ 2185233 h 3246741"/>
              <a:gd name="T22" fmla="*/ 4532163 w 5395136"/>
              <a:gd name="T23" fmla="*/ 2735131 h 3246741"/>
              <a:gd name="T24" fmla="*/ 4301511 w 5395136"/>
              <a:gd name="T25" fmla="*/ 2185233 h 3246741"/>
              <a:gd name="T26" fmla="*/ 4268542 w 5395136"/>
              <a:gd name="T27" fmla="*/ 2106633 h 3246741"/>
              <a:gd name="T28" fmla="*/ 1415474 w 5395136"/>
              <a:gd name="T29" fmla="*/ 2106633 h 3246741"/>
              <a:gd name="T30" fmla="*/ 1189428 w 5395136"/>
              <a:gd name="T31" fmla="*/ 2662880 h 3246741"/>
              <a:gd name="T32" fmla="*/ 1927012 w 5395136"/>
              <a:gd name="T33" fmla="*/ 2362083 h 3246741"/>
              <a:gd name="T34" fmla="*/ 2577543 w 5395136"/>
              <a:gd name="T35" fmla="*/ 2362083 h 3246741"/>
              <a:gd name="T36" fmla="*/ 2630628 w 5395136"/>
              <a:gd name="T37" fmla="*/ 2257485 h 3246741"/>
              <a:gd name="T38" fmla="*/ 3484364 w 5395136"/>
              <a:gd name="T39" fmla="*/ 2257485 h 3246741"/>
              <a:gd name="T40" fmla="*/ 3501843 w 5395136"/>
              <a:gd name="T41" fmla="*/ 2185233 h 3246741"/>
              <a:gd name="T42" fmla="*/ 4301511 w 5395136"/>
              <a:gd name="T43" fmla="*/ 2185233 h 3246741"/>
              <a:gd name="T44" fmla="*/ 4268542 w 5395136"/>
              <a:gd name="T45" fmla="*/ 2106633 h 3246741"/>
              <a:gd name="T46" fmla="*/ 92417 w 5395136"/>
              <a:gd name="T47" fmla="*/ 346897 h 3246741"/>
              <a:gd name="T48" fmla="*/ 1155708 w 5395136"/>
              <a:gd name="T49" fmla="*/ 1151340 h 3246741"/>
              <a:gd name="T50" fmla="*/ 0 w 5395136"/>
              <a:gd name="T51" fmla="*/ 1302191 h 3246741"/>
              <a:gd name="T52" fmla="*/ 929662 w 5395136"/>
              <a:gd name="T53" fmla="*/ 1779837 h 3246741"/>
              <a:gd name="T54" fmla="*/ 33719 w 5395136"/>
              <a:gd name="T55" fmla="*/ 2204883 h 3246741"/>
              <a:gd name="T56" fmla="*/ 1415474 w 5395136"/>
              <a:gd name="T57" fmla="*/ 2106633 h 3246741"/>
              <a:gd name="T58" fmla="*/ 4268542 w 5395136"/>
              <a:gd name="T59" fmla="*/ 2106633 h 3246741"/>
              <a:gd name="T60" fmla="*/ 4205458 w 5395136"/>
              <a:gd name="T61" fmla="*/ 1956235 h 3246741"/>
              <a:gd name="T62" fmla="*/ 5271842 w 5395136"/>
              <a:gd name="T63" fmla="*/ 1956235 h 3246741"/>
              <a:gd name="T64" fmla="*/ 4397785 w 5395136"/>
              <a:gd name="T65" fmla="*/ 1583338 h 3246741"/>
              <a:gd name="T66" fmla="*/ 5269499 w 5395136"/>
              <a:gd name="T67" fmla="*/ 1229940 h 3246741"/>
              <a:gd name="T68" fmla="*/ 4171739 w 5395136"/>
              <a:gd name="T69" fmla="*/ 1105691 h 3246741"/>
              <a:gd name="T70" fmla="*/ 4317653 w 5395136"/>
              <a:gd name="T71" fmla="*/ 955294 h 3246741"/>
              <a:gd name="T72" fmla="*/ 1826353 w 5395136"/>
              <a:gd name="T73" fmla="*/ 955294 h 3246741"/>
              <a:gd name="T74" fmla="*/ 92417 w 5395136"/>
              <a:gd name="T75" fmla="*/ 346897 h 3246741"/>
              <a:gd name="T76" fmla="*/ 5271842 w 5395136"/>
              <a:gd name="T77" fmla="*/ 1956235 h 3246741"/>
              <a:gd name="T78" fmla="*/ 4205458 w 5395136"/>
              <a:gd name="T79" fmla="*/ 1956235 h 3246741"/>
              <a:gd name="T80" fmla="*/ 5395136 w 5395136"/>
              <a:gd name="T81" fmla="*/ 2008836 h 3246741"/>
              <a:gd name="T82" fmla="*/ 5271842 w 5395136"/>
              <a:gd name="T83" fmla="*/ 1956235 h 3246741"/>
              <a:gd name="T84" fmla="*/ 2086119 w 5395136"/>
              <a:gd name="T85" fmla="*/ 346897 h 3246741"/>
              <a:gd name="T86" fmla="*/ 1826353 w 5395136"/>
              <a:gd name="T87" fmla="*/ 955294 h 3246741"/>
              <a:gd name="T88" fmla="*/ 4317653 w 5395136"/>
              <a:gd name="T89" fmla="*/ 955294 h 3246741"/>
              <a:gd name="T90" fmla="*/ 4393911 w 5395136"/>
              <a:gd name="T91" fmla="*/ 876693 h 3246741"/>
              <a:gd name="T92" fmla="*/ 2697568 w 5395136"/>
              <a:gd name="T93" fmla="*/ 876693 h 3246741"/>
              <a:gd name="T94" fmla="*/ 2086119 w 5395136"/>
              <a:gd name="T95" fmla="*/ 346897 h 3246741"/>
              <a:gd name="T96" fmla="*/ 3627230 w 5395136"/>
              <a:gd name="T97" fmla="*/ 0 h 3246741"/>
              <a:gd name="T98" fmla="*/ 2697568 w 5395136"/>
              <a:gd name="T99" fmla="*/ 876693 h 3246741"/>
              <a:gd name="T100" fmla="*/ 4393911 w 5395136"/>
              <a:gd name="T101" fmla="*/ 876693 h 3246741"/>
              <a:gd name="T102" fmla="*/ 4463569 w 5395136"/>
              <a:gd name="T103" fmla="*/ 804895 h 3246741"/>
              <a:gd name="T104" fmla="*/ 3535563 w 5395136"/>
              <a:gd name="T105" fmla="*/ 804895 h 3246741"/>
              <a:gd name="T106" fmla="*/ 3627230 w 5395136"/>
              <a:gd name="T107" fmla="*/ 0 h 3246741"/>
              <a:gd name="T108" fmla="*/ 4590862 w 5395136"/>
              <a:gd name="T109" fmla="*/ 673693 h 3246741"/>
              <a:gd name="T110" fmla="*/ 3535563 w 5395136"/>
              <a:gd name="T111" fmla="*/ 804895 h 3246741"/>
              <a:gd name="T112" fmla="*/ 4463569 w 5395136"/>
              <a:gd name="T113" fmla="*/ 804895 h 3246741"/>
              <a:gd name="T114" fmla="*/ 4590862 w 5395136"/>
              <a:gd name="T115" fmla="*/ 673693 h 3246741"/>
              <a:gd name="T116" fmla="*/ 0 w 5395136"/>
              <a:gd name="T117" fmla="*/ 0 h 3246741"/>
              <a:gd name="T118" fmla="*/ 5395136 w 5395136"/>
              <a:gd name="T119" fmla="*/ 3246741 h 3246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T116" t="T117" r="T118" b="T119"/>
            <a:pathLst>
              <a:path w="5395136" h="3246741">
                <a:moveTo>
                  <a:pt x="2577543" y="2362083"/>
                </a:moveTo>
                <a:lnTo>
                  <a:pt x="1927012" y="2362083"/>
                </a:lnTo>
                <a:lnTo>
                  <a:pt x="2115466" y="3246741"/>
                </a:lnTo>
                <a:lnTo>
                  <a:pt x="2128569" y="3246741"/>
                </a:lnTo>
                <a:lnTo>
                  <a:pt x="2577543" y="2362083"/>
                </a:lnTo>
                <a:close/>
              </a:path>
              <a:path w="5395136" h="3246741">
                <a:moveTo>
                  <a:pt x="3484364" y="2257485"/>
                </a:moveTo>
                <a:lnTo>
                  <a:pt x="2630628" y="2257485"/>
                </a:lnTo>
                <a:lnTo>
                  <a:pt x="3308767" y="2983326"/>
                </a:lnTo>
                <a:lnTo>
                  <a:pt x="3484364" y="2257485"/>
                </a:lnTo>
                <a:close/>
              </a:path>
              <a:path w="5395136" h="3246741">
                <a:moveTo>
                  <a:pt x="4301511" y="2185233"/>
                </a:moveTo>
                <a:lnTo>
                  <a:pt x="3501843" y="2185233"/>
                </a:lnTo>
                <a:lnTo>
                  <a:pt x="4532163" y="2735131"/>
                </a:lnTo>
                <a:lnTo>
                  <a:pt x="4301511" y="2185233"/>
                </a:lnTo>
                <a:close/>
              </a:path>
              <a:path w="5395136" h="3246741">
                <a:moveTo>
                  <a:pt x="4268542" y="2106633"/>
                </a:moveTo>
                <a:lnTo>
                  <a:pt x="1415474" y="2106633"/>
                </a:lnTo>
                <a:lnTo>
                  <a:pt x="1189428" y="2662880"/>
                </a:lnTo>
                <a:lnTo>
                  <a:pt x="1927012" y="2362083"/>
                </a:lnTo>
                <a:lnTo>
                  <a:pt x="2577543" y="2362083"/>
                </a:lnTo>
                <a:lnTo>
                  <a:pt x="2630628" y="2257485"/>
                </a:lnTo>
                <a:lnTo>
                  <a:pt x="3484364" y="2257485"/>
                </a:lnTo>
                <a:lnTo>
                  <a:pt x="3501843" y="2185233"/>
                </a:lnTo>
                <a:lnTo>
                  <a:pt x="4301511" y="2185233"/>
                </a:lnTo>
                <a:lnTo>
                  <a:pt x="4268542" y="2106633"/>
                </a:lnTo>
                <a:close/>
              </a:path>
              <a:path w="5395136" h="3246741">
                <a:moveTo>
                  <a:pt x="92417" y="346897"/>
                </a:moveTo>
                <a:lnTo>
                  <a:pt x="1155708" y="1151340"/>
                </a:lnTo>
                <a:lnTo>
                  <a:pt x="0" y="1302191"/>
                </a:lnTo>
                <a:lnTo>
                  <a:pt x="929662" y="1779837"/>
                </a:lnTo>
                <a:lnTo>
                  <a:pt x="33719" y="2204883"/>
                </a:lnTo>
                <a:lnTo>
                  <a:pt x="1415474" y="2106633"/>
                </a:lnTo>
                <a:lnTo>
                  <a:pt x="4268542" y="2106633"/>
                </a:lnTo>
                <a:lnTo>
                  <a:pt x="4205458" y="1956235"/>
                </a:lnTo>
                <a:lnTo>
                  <a:pt x="5271842" y="1956235"/>
                </a:lnTo>
                <a:lnTo>
                  <a:pt x="4397785" y="1583338"/>
                </a:lnTo>
                <a:lnTo>
                  <a:pt x="5269499" y="1229940"/>
                </a:lnTo>
                <a:lnTo>
                  <a:pt x="4171739" y="1105691"/>
                </a:lnTo>
                <a:lnTo>
                  <a:pt x="4317653" y="955294"/>
                </a:lnTo>
                <a:lnTo>
                  <a:pt x="1826353" y="955294"/>
                </a:lnTo>
                <a:lnTo>
                  <a:pt x="92417" y="346897"/>
                </a:lnTo>
                <a:close/>
              </a:path>
              <a:path w="5395136" h="3246741">
                <a:moveTo>
                  <a:pt x="5271842" y="1956235"/>
                </a:moveTo>
                <a:lnTo>
                  <a:pt x="4205458" y="1956235"/>
                </a:lnTo>
                <a:lnTo>
                  <a:pt x="5395136" y="2008836"/>
                </a:lnTo>
                <a:lnTo>
                  <a:pt x="5271842" y="1956235"/>
                </a:lnTo>
                <a:close/>
              </a:path>
              <a:path w="5395136" h="3246741">
                <a:moveTo>
                  <a:pt x="2086119" y="346897"/>
                </a:moveTo>
                <a:lnTo>
                  <a:pt x="1826353" y="955294"/>
                </a:lnTo>
                <a:lnTo>
                  <a:pt x="4317653" y="955294"/>
                </a:lnTo>
                <a:lnTo>
                  <a:pt x="4393911" y="876693"/>
                </a:lnTo>
                <a:lnTo>
                  <a:pt x="2697568" y="876693"/>
                </a:lnTo>
                <a:lnTo>
                  <a:pt x="2086119" y="346897"/>
                </a:lnTo>
                <a:close/>
              </a:path>
              <a:path w="5395136" h="3246741">
                <a:moveTo>
                  <a:pt x="3627230" y="0"/>
                </a:moveTo>
                <a:lnTo>
                  <a:pt x="2697568" y="876693"/>
                </a:lnTo>
                <a:lnTo>
                  <a:pt x="4393911" y="876693"/>
                </a:lnTo>
                <a:lnTo>
                  <a:pt x="4463569" y="804895"/>
                </a:lnTo>
                <a:lnTo>
                  <a:pt x="3535563" y="804895"/>
                </a:lnTo>
                <a:lnTo>
                  <a:pt x="3627230" y="0"/>
                </a:lnTo>
                <a:close/>
              </a:path>
              <a:path w="5395136" h="3246741">
                <a:moveTo>
                  <a:pt x="4590862" y="673693"/>
                </a:moveTo>
                <a:lnTo>
                  <a:pt x="3535563" y="804895"/>
                </a:lnTo>
                <a:lnTo>
                  <a:pt x="4463569" y="804895"/>
                </a:lnTo>
                <a:lnTo>
                  <a:pt x="4590862" y="673693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/>
        </p:spPr>
        <p:txBody>
          <a:bodyPr lIns="0" tIns="0" rIns="0" bIns="0">
            <a:spAutoFit/>
          </a:bodyPr>
          <a:lstStyle/>
          <a:p>
            <a:endParaRPr lang="it-IT"/>
          </a:p>
        </p:txBody>
      </p:sp>
      <p:sp>
        <p:nvSpPr>
          <p:cNvPr id="17417" name="object 10"/>
          <p:cNvSpPr>
            <a:spLocks noChangeArrowheads="1"/>
          </p:cNvSpPr>
          <p:nvPr/>
        </p:nvSpPr>
        <p:spPr bwMode="auto">
          <a:xfrm>
            <a:off x="3894138" y="4310063"/>
            <a:ext cx="3267075" cy="3246437"/>
          </a:xfrm>
          <a:custGeom>
            <a:avLst/>
            <a:gdLst>
              <a:gd name="T0" fmla="*/ 568999 w 3266566"/>
              <a:gd name="T1" fmla="*/ 876693 h 3246741"/>
              <a:gd name="T2" fmla="*/ 1498661 w 3266566"/>
              <a:gd name="T3" fmla="*/ 0 h 3246741"/>
              <a:gd name="T4" fmla="*/ 1406994 w 3266566"/>
              <a:gd name="T5" fmla="*/ 804894 h 3246741"/>
              <a:gd name="T6" fmla="*/ 2462292 w 3266566"/>
              <a:gd name="T7" fmla="*/ 673693 h 3246741"/>
              <a:gd name="T8" fmla="*/ 2043170 w 3266566"/>
              <a:gd name="T9" fmla="*/ 1105691 h 3246741"/>
              <a:gd name="T10" fmla="*/ 3140930 w 3266566"/>
              <a:gd name="T11" fmla="*/ 1229939 h 3246741"/>
              <a:gd name="T12" fmla="*/ 2269216 w 3266566"/>
              <a:gd name="T13" fmla="*/ 1583338 h 3246741"/>
              <a:gd name="T14" fmla="*/ 3266566 w 3266566"/>
              <a:gd name="T15" fmla="*/ 2008836 h 3246741"/>
              <a:gd name="T16" fmla="*/ 2076889 w 3266566"/>
              <a:gd name="T17" fmla="*/ 1956235 h 3246741"/>
              <a:gd name="T18" fmla="*/ 2403596 w 3266566"/>
              <a:gd name="T19" fmla="*/ 2735131 h 3246741"/>
              <a:gd name="T20" fmla="*/ 1373274 w 3266566"/>
              <a:gd name="T21" fmla="*/ 2185233 h 3246741"/>
              <a:gd name="T22" fmla="*/ 1180199 w 3266566"/>
              <a:gd name="T23" fmla="*/ 2983326 h 3246741"/>
              <a:gd name="T24" fmla="*/ 502059 w 3266566"/>
              <a:gd name="T25" fmla="*/ 2257484 h 3246741"/>
              <a:gd name="T26" fmla="*/ 0 w 3266566"/>
              <a:gd name="T27" fmla="*/ 3246741 h 3246741"/>
              <a:gd name="T28" fmla="*/ 0 w 3266566"/>
              <a:gd name="T29" fmla="*/ 0 h 3246741"/>
              <a:gd name="T30" fmla="*/ 3266566 w 3266566"/>
              <a:gd name="T31" fmla="*/ 3246741 h 32467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T28" t="T29" r="T30" b="T31"/>
            <a:pathLst>
              <a:path w="3266566" h="3246741">
                <a:moveTo>
                  <a:pt x="568999" y="876693"/>
                </a:moveTo>
                <a:lnTo>
                  <a:pt x="1498661" y="0"/>
                </a:lnTo>
                <a:lnTo>
                  <a:pt x="1406994" y="804894"/>
                </a:lnTo>
                <a:lnTo>
                  <a:pt x="2462292" y="673693"/>
                </a:lnTo>
                <a:lnTo>
                  <a:pt x="2043170" y="1105691"/>
                </a:lnTo>
                <a:lnTo>
                  <a:pt x="3140930" y="1229939"/>
                </a:lnTo>
                <a:lnTo>
                  <a:pt x="2269216" y="1583338"/>
                </a:lnTo>
                <a:lnTo>
                  <a:pt x="3266566" y="2008836"/>
                </a:lnTo>
                <a:lnTo>
                  <a:pt x="2076889" y="1956235"/>
                </a:lnTo>
                <a:lnTo>
                  <a:pt x="2403596" y="2735131"/>
                </a:lnTo>
                <a:lnTo>
                  <a:pt x="1373274" y="2185233"/>
                </a:lnTo>
                <a:lnTo>
                  <a:pt x="1180199" y="2983326"/>
                </a:lnTo>
                <a:lnTo>
                  <a:pt x="502059" y="2257484"/>
                </a:lnTo>
                <a:lnTo>
                  <a:pt x="0" y="3246741"/>
                </a:lnTo>
              </a:path>
            </a:pathLst>
          </a:custGeom>
          <a:noFill/>
          <a:ln w="9859">
            <a:solidFill>
              <a:srgbClr val="5B92C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it-IT"/>
          </a:p>
        </p:txBody>
      </p:sp>
      <p:sp>
        <p:nvSpPr>
          <p:cNvPr id="17418" name="object 11"/>
          <p:cNvSpPr>
            <a:spLocks noChangeArrowheads="1"/>
          </p:cNvSpPr>
          <p:nvPr/>
        </p:nvSpPr>
        <p:spPr bwMode="auto">
          <a:xfrm>
            <a:off x="1766888" y="4656138"/>
            <a:ext cx="2698750" cy="2900362"/>
          </a:xfrm>
          <a:custGeom>
            <a:avLst/>
            <a:gdLst>
              <a:gd name="T0" fmla="*/ 2115465 w 2697567"/>
              <a:gd name="T1" fmla="*/ 2899843 h 2899843"/>
              <a:gd name="T2" fmla="*/ 1927012 w 2697567"/>
              <a:gd name="T3" fmla="*/ 2015185 h 2899843"/>
              <a:gd name="T4" fmla="*/ 1189427 w 2697567"/>
              <a:gd name="T5" fmla="*/ 2315982 h 2899843"/>
              <a:gd name="T6" fmla="*/ 1415474 w 2697567"/>
              <a:gd name="T7" fmla="*/ 1759735 h 2899843"/>
              <a:gd name="T8" fmla="*/ 33719 w 2697567"/>
              <a:gd name="T9" fmla="*/ 1857985 h 2899843"/>
              <a:gd name="T10" fmla="*/ 929661 w 2697567"/>
              <a:gd name="T11" fmla="*/ 1432940 h 2899843"/>
              <a:gd name="T12" fmla="*/ 0 w 2697567"/>
              <a:gd name="T13" fmla="*/ 955293 h 2899843"/>
              <a:gd name="T14" fmla="*/ 1155707 w 2697567"/>
              <a:gd name="T15" fmla="*/ 804441 h 2899843"/>
              <a:gd name="T16" fmla="*/ 92417 w 2697567"/>
              <a:gd name="T17" fmla="*/ 0 h 2899843"/>
              <a:gd name="T18" fmla="*/ 1826353 w 2697567"/>
              <a:gd name="T19" fmla="*/ 608395 h 2899843"/>
              <a:gd name="T20" fmla="*/ 2086120 w 2697567"/>
              <a:gd name="T21" fmla="*/ 0 h 2899843"/>
              <a:gd name="T22" fmla="*/ 2697567 w 2697567"/>
              <a:gd name="T23" fmla="*/ 529795 h 2899843"/>
              <a:gd name="T24" fmla="*/ 0 w 2697567"/>
              <a:gd name="T25" fmla="*/ 0 h 2899843"/>
              <a:gd name="T26" fmla="*/ 2697567 w 2697567"/>
              <a:gd name="T27" fmla="*/ 2899843 h 2899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697567" h="2899843">
                <a:moveTo>
                  <a:pt x="2115465" y="2899843"/>
                </a:moveTo>
                <a:lnTo>
                  <a:pt x="1927012" y="2015185"/>
                </a:lnTo>
                <a:lnTo>
                  <a:pt x="1189427" y="2315982"/>
                </a:lnTo>
                <a:lnTo>
                  <a:pt x="1415474" y="1759735"/>
                </a:lnTo>
                <a:lnTo>
                  <a:pt x="33719" y="1857985"/>
                </a:lnTo>
                <a:lnTo>
                  <a:pt x="929661" y="1432940"/>
                </a:lnTo>
                <a:lnTo>
                  <a:pt x="0" y="955293"/>
                </a:lnTo>
                <a:lnTo>
                  <a:pt x="1155707" y="804441"/>
                </a:lnTo>
                <a:lnTo>
                  <a:pt x="92417" y="0"/>
                </a:lnTo>
                <a:lnTo>
                  <a:pt x="1826353" y="608395"/>
                </a:lnTo>
                <a:lnTo>
                  <a:pt x="2086120" y="0"/>
                </a:lnTo>
                <a:lnTo>
                  <a:pt x="2697567" y="529795"/>
                </a:lnTo>
              </a:path>
            </a:pathLst>
          </a:custGeom>
          <a:noFill/>
          <a:ln w="9859">
            <a:solidFill>
              <a:srgbClr val="5B92C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it-IT"/>
          </a:p>
        </p:txBody>
      </p:sp>
      <p:sp>
        <p:nvSpPr>
          <p:cNvPr id="17419" name="object 15"/>
          <p:cNvSpPr>
            <a:spLocks noChangeArrowheads="1"/>
          </p:cNvSpPr>
          <p:nvPr/>
        </p:nvSpPr>
        <p:spPr bwMode="auto">
          <a:xfrm>
            <a:off x="5073650" y="2994025"/>
            <a:ext cx="1909763" cy="215900"/>
          </a:xfrm>
          <a:prstGeom prst="rect">
            <a:avLst/>
          </a:prstGeom>
          <a:blipFill dpi="0" rotWithShape="1">
            <a:blip r:embed="rId7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  <p:sp>
        <p:nvSpPr>
          <p:cNvPr id="17420" name="object 19"/>
          <p:cNvSpPr>
            <a:spLocks noChangeArrowheads="1"/>
          </p:cNvSpPr>
          <p:nvPr/>
        </p:nvSpPr>
        <p:spPr bwMode="auto">
          <a:xfrm>
            <a:off x="5073650" y="2174875"/>
            <a:ext cx="5360988" cy="2870200"/>
          </a:xfrm>
          <a:custGeom>
            <a:avLst/>
            <a:gdLst>
              <a:gd name="T0" fmla="*/ 2728798 w 5362173"/>
              <a:gd name="T1" fmla="*/ 2172641 h 2869796"/>
              <a:gd name="T2" fmla="*/ 2114156 w 5362173"/>
              <a:gd name="T3" fmla="*/ 2172641 h 2869796"/>
              <a:gd name="T4" fmla="*/ 2422719 w 5362173"/>
              <a:gd name="T5" fmla="*/ 2869796 h 2869796"/>
              <a:gd name="T6" fmla="*/ 2728798 w 5362173"/>
              <a:gd name="T7" fmla="*/ 2172641 h 2869796"/>
              <a:gd name="T8" fmla="*/ 2783640 w 5362173"/>
              <a:gd name="T9" fmla="*/ 2047727 h 2869796"/>
              <a:gd name="T10" fmla="*/ 1563185 w 5362173"/>
              <a:gd name="T11" fmla="*/ 2047727 h 2869796"/>
              <a:gd name="T12" fmla="*/ 1403823 w 5362173"/>
              <a:gd name="T13" fmla="*/ 2531774 h 2869796"/>
              <a:gd name="T14" fmla="*/ 2114156 w 5362173"/>
              <a:gd name="T15" fmla="*/ 2172641 h 2869796"/>
              <a:gd name="T16" fmla="*/ 2728798 w 5362173"/>
              <a:gd name="T17" fmla="*/ 2172641 h 2869796"/>
              <a:gd name="T18" fmla="*/ 2783640 w 5362173"/>
              <a:gd name="T19" fmla="*/ 2047727 h 2869796"/>
              <a:gd name="T20" fmla="*/ 3661492 w 5362173"/>
              <a:gd name="T21" fmla="*/ 1976997 h 2869796"/>
              <a:gd name="T22" fmla="*/ 2814693 w 5362173"/>
              <a:gd name="T23" fmla="*/ 1976997 h 2869796"/>
              <a:gd name="T24" fmla="*/ 3593773 w 5362173"/>
              <a:gd name="T25" fmla="*/ 2454629 h 2869796"/>
              <a:gd name="T26" fmla="*/ 3661492 w 5362173"/>
              <a:gd name="T27" fmla="*/ 1976997 h 2869796"/>
              <a:gd name="T28" fmla="*/ 0 w 5362173"/>
              <a:gd name="T29" fmla="*/ 838950 h 2869796"/>
              <a:gd name="T30" fmla="*/ 1179625 w 5362173"/>
              <a:gd name="T31" fmla="*/ 1318975 h 2869796"/>
              <a:gd name="T32" fmla="*/ 26338 w 5362173"/>
              <a:gd name="T33" fmla="*/ 1623437 h 2869796"/>
              <a:gd name="T34" fmla="*/ 1029345 w 5362173"/>
              <a:gd name="T35" fmla="*/ 1861247 h 2869796"/>
              <a:gd name="T36" fmla="*/ 174006 w 5362173"/>
              <a:gd name="T37" fmla="*/ 2345570 h 2869796"/>
              <a:gd name="T38" fmla="*/ 1563185 w 5362173"/>
              <a:gd name="T39" fmla="*/ 2047727 h 2869796"/>
              <a:gd name="T40" fmla="*/ 2783640 w 5362173"/>
              <a:gd name="T41" fmla="*/ 2047727 h 2869796"/>
              <a:gd name="T42" fmla="*/ 2814693 w 5362173"/>
              <a:gd name="T43" fmla="*/ 1976997 h 2869796"/>
              <a:gd name="T44" fmla="*/ 3661492 w 5362173"/>
              <a:gd name="T45" fmla="*/ 1976997 h 2869796"/>
              <a:gd name="T46" fmla="*/ 3689295 w 5362173"/>
              <a:gd name="T47" fmla="*/ 1780899 h 2869796"/>
              <a:gd name="T48" fmla="*/ 4594723 w 5362173"/>
              <a:gd name="T49" fmla="*/ 1780899 h 2869796"/>
              <a:gd name="T50" fmla="*/ 4374197 w 5362173"/>
              <a:gd name="T51" fmla="*/ 1485003 h 2869796"/>
              <a:gd name="T52" fmla="*/ 5587512 w 5362173"/>
              <a:gd name="T53" fmla="*/ 1339127 h 2869796"/>
              <a:gd name="T54" fmla="*/ 4522405 w 5362173"/>
              <a:gd name="T55" fmla="*/ 1154054 h 2869796"/>
              <a:gd name="T56" fmla="*/ 4719464 w 5362173"/>
              <a:gd name="T57" fmla="*/ 1054851 h 2869796"/>
              <a:gd name="T58" fmla="*/ 1835226 w 5362173"/>
              <a:gd name="T59" fmla="*/ 1054851 h 2869796"/>
              <a:gd name="T60" fmla="*/ 0 w 5362173"/>
              <a:gd name="T61" fmla="*/ 838950 h 2869796"/>
              <a:gd name="T62" fmla="*/ 4594723 w 5362173"/>
              <a:gd name="T63" fmla="*/ 1780899 h 2869796"/>
              <a:gd name="T64" fmla="*/ 3689295 w 5362173"/>
              <a:gd name="T65" fmla="*/ 1780899 h 2869796"/>
              <a:gd name="T66" fmla="*/ 4803482 w 5362173"/>
              <a:gd name="T67" fmla="*/ 2061006 h 2869796"/>
              <a:gd name="T68" fmla="*/ 4594723 w 5362173"/>
              <a:gd name="T69" fmla="*/ 1780899 h 2869796"/>
              <a:gd name="T70" fmla="*/ 2022236 w 5362173"/>
              <a:gd name="T71" fmla="*/ 523444 h 2869796"/>
              <a:gd name="T72" fmla="*/ 1835226 w 5362173"/>
              <a:gd name="T73" fmla="*/ 1054851 h 2869796"/>
              <a:gd name="T74" fmla="*/ 4719464 w 5362173"/>
              <a:gd name="T75" fmla="*/ 1054851 h 2869796"/>
              <a:gd name="T76" fmla="*/ 5119164 w 5362173"/>
              <a:gd name="T77" fmla="*/ 853638 h 2869796"/>
              <a:gd name="T78" fmla="*/ 2709030 w 5362173"/>
              <a:gd name="T79" fmla="*/ 853638 h 2869796"/>
              <a:gd name="T80" fmla="*/ 2022236 w 5362173"/>
              <a:gd name="T81" fmla="*/ 523444 h 2869796"/>
              <a:gd name="T82" fmla="*/ 3541800 w 5362173"/>
              <a:gd name="T83" fmla="*/ 0 h 2869796"/>
              <a:gd name="T84" fmla="*/ 2709030 w 5362173"/>
              <a:gd name="T85" fmla="*/ 853638 h 2869796"/>
              <a:gd name="T86" fmla="*/ 5119164 w 5362173"/>
              <a:gd name="T87" fmla="*/ 853638 h 2869796"/>
              <a:gd name="T88" fmla="*/ 5215988 w 5362173"/>
              <a:gd name="T89" fmla="*/ 804895 h 2869796"/>
              <a:gd name="T90" fmla="*/ 4233083 w 5362173"/>
              <a:gd name="T91" fmla="*/ 804895 h 2869796"/>
              <a:gd name="T92" fmla="*/ 4359890 w 5362173"/>
              <a:gd name="T93" fmla="*/ 663162 h 2869796"/>
              <a:gd name="T94" fmla="*/ 3549994 w 5362173"/>
              <a:gd name="T95" fmla="*/ 663162 h 2869796"/>
              <a:gd name="T96" fmla="*/ 3541800 w 5362173"/>
              <a:gd name="T97" fmla="*/ 0 h 2869796"/>
              <a:gd name="T98" fmla="*/ 5362173 w 5362173"/>
              <a:gd name="T99" fmla="*/ 731304 h 2869796"/>
              <a:gd name="T100" fmla="*/ 4233083 w 5362173"/>
              <a:gd name="T101" fmla="*/ 804895 h 2869796"/>
              <a:gd name="T102" fmla="*/ 5215988 w 5362173"/>
              <a:gd name="T103" fmla="*/ 804895 h 2869796"/>
              <a:gd name="T104" fmla="*/ 5362173 w 5362173"/>
              <a:gd name="T105" fmla="*/ 731304 h 2869796"/>
              <a:gd name="T106" fmla="*/ 4603903 w 5362173"/>
              <a:gd name="T107" fmla="*/ 390425 h 2869796"/>
              <a:gd name="T108" fmla="*/ 3549994 w 5362173"/>
              <a:gd name="T109" fmla="*/ 663162 h 2869796"/>
              <a:gd name="T110" fmla="*/ 4359890 w 5362173"/>
              <a:gd name="T111" fmla="*/ 663162 h 2869796"/>
              <a:gd name="T112" fmla="*/ 4603903 w 5362173"/>
              <a:gd name="T113" fmla="*/ 390425 h 2869796"/>
              <a:gd name="T114" fmla="*/ 0 w 5362173"/>
              <a:gd name="T115" fmla="*/ 0 h 2869796"/>
              <a:gd name="T116" fmla="*/ 5362173 w 5362173"/>
              <a:gd name="T117" fmla="*/ 2869796 h 2869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T114" t="T115" r="T116" b="T117"/>
            <a:pathLst>
              <a:path w="5362173" h="2869796">
                <a:moveTo>
                  <a:pt x="2728798" y="2172641"/>
                </a:moveTo>
                <a:lnTo>
                  <a:pt x="2114156" y="2172641"/>
                </a:lnTo>
                <a:lnTo>
                  <a:pt x="2422719" y="2869796"/>
                </a:lnTo>
                <a:lnTo>
                  <a:pt x="2728798" y="2172641"/>
                </a:lnTo>
                <a:close/>
              </a:path>
              <a:path w="5362173" h="2869796">
                <a:moveTo>
                  <a:pt x="2783640" y="2047727"/>
                </a:moveTo>
                <a:lnTo>
                  <a:pt x="1563185" y="2047727"/>
                </a:lnTo>
                <a:lnTo>
                  <a:pt x="1403823" y="2531774"/>
                </a:lnTo>
                <a:lnTo>
                  <a:pt x="2114156" y="2172641"/>
                </a:lnTo>
                <a:lnTo>
                  <a:pt x="2728798" y="2172641"/>
                </a:lnTo>
                <a:lnTo>
                  <a:pt x="2783640" y="2047727"/>
                </a:lnTo>
                <a:close/>
              </a:path>
              <a:path w="5362173" h="2869796">
                <a:moveTo>
                  <a:pt x="3661492" y="1976997"/>
                </a:moveTo>
                <a:lnTo>
                  <a:pt x="2814693" y="1976997"/>
                </a:lnTo>
                <a:lnTo>
                  <a:pt x="3593773" y="2454629"/>
                </a:lnTo>
                <a:lnTo>
                  <a:pt x="3661492" y="1976997"/>
                </a:lnTo>
                <a:close/>
              </a:path>
              <a:path w="5362173" h="2869796">
                <a:moveTo>
                  <a:pt x="0" y="838950"/>
                </a:moveTo>
                <a:lnTo>
                  <a:pt x="1179625" y="1318975"/>
                </a:lnTo>
                <a:lnTo>
                  <a:pt x="26338" y="1623437"/>
                </a:lnTo>
                <a:lnTo>
                  <a:pt x="1029345" y="1861247"/>
                </a:lnTo>
                <a:lnTo>
                  <a:pt x="174006" y="2345570"/>
                </a:lnTo>
                <a:lnTo>
                  <a:pt x="1563185" y="2047727"/>
                </a:lnTo>
                <a:lnTo>
                  <a:pt x="2783640" y="2047727"/>
                </a:lnTo>
                <a:lnTo>
                  <a:pt x="2814693" y="1976997"/>
                </a:lnTo>
                <a:lnTo>
                  <a:pt x="3661492" y="1976997"/>
                </a:lnTo>
                <a:lnTo>
                  <a:pt x="3689295" y="1780899"/>
                </a:lnTo>
                <a:lnTo>
                  <a:pt x="4594723" y="1780899"/>
                </a:lnTo>
                <a:lnTo>
                  <a:pt x="4374197" y="1485003"/>
                </a:lnTo>
                <a:lnTo>
                  <a:pt x="5587512" y="1339127"/>
                </a:lnTo>
                <a:lnTo>
                  <a:pt x="4522405" y="1154054"/>
                </a:lnTo>
                <a:lnTo>
                  <a:pt x="4719464" y="1054851"/>
                </a:lnTo>
                <a:lnTo>
                  <a:pt x="1835226" y="1054851"/>
                </a:lnTo>
                <a:lnTo>
                  <a:pt x="0" y="838950"/>
                </a:lnTo>
                <a:close/>
              </a:path>
              <a:path w="5362173" h="2869796">
                <a:moveTo>
                  <a:pt x="4594723" y="1780899"/>
                </a:moveTo>
                <a:lnTo>
                  <a:pt x="3689295" y="1780899"/>
                </a:lnTo>
                <a:lnTo>
                  <a:pt x="4803482" y="2061006"/>
                </a:lnTo>
                <a:lnTo>
                  <a:pt x="4594723" y="1780899"/>
                </a:lnTo>
                <a:close/>
              </a:path>
              <a:path w="5362173" h="2869796">
                <a:moveTo>
                  <a:pt x="2022236" y="523444"/>
                </a:moveTo>
                <a:lnTo>
                  <a:pt x="1835226" y="1054851"/>
                </a:lnTo>
                <a:lnTo>
                  <a:pt x="4719464" y="1054851"/>
                </a:lnTo>
                <a:lnTo>
                  <a:pt x="5119164" y="853638"/>
                </a:lnTo>
                <a:lnTo>
                  <a:pt x="2709030" y="853638"/>
                </a:lnTo>
                <a:lnTo>
                  <a:pt x="2022236" y="523444"/>
                </a:lnTo>
                <a:close/>
              </a:path>
              <a:path w="5362173" h="2869796">
                <a:moveTo>
                  <a:pt x="3541800" y="0"/>
                </a:moveTo>
                <a:lnTo>
                  <a:pt x="2709030" y="853638"/>
                </a:lnTo>
                <a:lnTo>
                  <a:pt x="5119164" y="853638"/>
                </a:lnTo>
                <a:lnTo>
                  <a:pt x="5215988" y="804895"/>
                </a:lnTo>
                <a:lnTo>
                  <a:pt x="4233083" y="804895"/>
                </a:lnTo>
                <a:lnTo>
                  <a:pt x="4359890" y="663162"/>
                </a:lnTo>
                <a:lnTo>
                  <a:pt x="3549994" y="663162"/>
                </a:lnTo>
                <a:lnTo>
                  <a:pt x="3541800" y="0"/>
                </a:lnTo>
                <a:close/>
              </a:path>
              <a:path w="5362173" h="2869796">
                <a:moveTo>
                  <a:pt x="5362173" y="731304"/>
                </a:moveTo>
                <a:lnTo>
                  <a:pt x="4233083" y="804895"/>
                </a:lnTo>
                <a:lnTo>
                  <a:pt x="5215988" y="804895"/>
                </a:lnTo>
                <a:lnTo>
                  <a:pt x="5362173" y="731304"/>
                </a:lnTo>
                <a:close/>
              </a:path>
              <a:path w="5362173" h="2869796">
                <a:moveTo>
                  <a:pt x="4603903" y="390425"/>
                </a:moveTo>
                <a:lnTo>
                  <a:pt x="3549994" y="663162"/>
                </a:lnTo>
                <a:lnTo>
                  <a:pt x="4359890" y="663162"/>
                </a:lnTo>
                <a:lnTo>
                  <a:pt x="4603903" y="390425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/>
        </p:spPr>
        <p:txBody>
          <a:bodyPr lIns="0" tIns="0" rIns="0" bIns="0">
            <a:spAutoFit/>
          </a:bodyPr>
          <a:lstStyle/>
          <a:p>
            <a:endParaRPr lang="it-IT"/>
          </a:p>
        </p:txBody>
      </p:sp>
      <p:sp>
        <p:nvSpPr>
          <p:cNvPr id="17421" name="object 20"/>
          <p:cNvSpPr>
            <a:spLocks noChangeArrowheads="1"/>
          </p:cNvSpPr>
          <p:nvPr/>
        </p:nvSpPr>
        <p:spPr bwMode="auto">
          <a:xfrm>
            <a:off x="5073650" y="2154238"/>
            <a:ext cx="5588000" cy="2870200"/>
          </a:xfrm>
          <a:custGeom>
            <a:avLst/>
            <a:gdLst>
              <a:gd name="T0" fmla="*/ 2709030 w 5587512"/>
              <a:gd name="T1" fmla="*/ 853638 h 2869797"/>
              <a:gd name="T2" fmla="*/ 3541799 w 5587512"/>
              <a:gd name="T3" fmla="*/ 0 h 2869797"/>
              <a:gd name="T4" fmla="*/ 3549992 w 5587512"/>
              <a:gd name="T5" fmla="*/ 663163 h 2869797"/>
              <a:gd name="T6" fmla="*/ 4603903 w 5587512"/>
              <a:gd name="T7" fmla="*/ 390426 h 2869797"/>
              <a:gd name="T8" fmla="*/ 4233083 w 5587512"/>
              <a:gd name="T9" fmla="*/ 804896 h 2869797"/>
              <a:gd name="T10" fmla="*/ 5362173 w 5587512"/>
              <a:gd name="T11" fmla="*/ 731305 h 2869797"/>
              <a:gd name="T12" fmla="*/ 4522404 w 5587512"/>
              <a:gd name="T13" fmla="*/ 1154054 h 2869797"/>
              <a:gd name="T14" fmla="*/ 5587512 w 5587512"/>
              <a:gd name="T15" fmla="*/ 1339127 h 2869797"/>
              <a:gd name="T16" fmla="*/ 4374196 w 5587512"/>
              <a:gd name="T17" fmla="*/ 1485004 h 2869797"/>
              <a:gd name="T18" fmla="*/ 4803482 w 5587512"/>
              <a:gd name="T19" fmla="*/ 2061006 h 2869797"/>
              <a:gd name="T20" fmla="*/ 3689295 w 5587512"/>
              <a:gd name="T21" fmla="*/ 1780900 h 2869797"/>
              <a:gd name="T22" fmla="*/ 3593773 w 5587512"/>
              <a:gd name="T23" fmla="*/ 2454629 h 2869797"/>
              <a:gd name="T24" fmla="*/ 2814693 w 5587512"/>
              <a:gd name="T25" fmla="*/ 1976998 h 2869797"/>
              <a:gd name="T26" fmla="*/ 2422718 w 5587512"/>
              <a:gd name="T27" fmla="*/ 2869797 h 2869797"/>
              <a:gd name="T28" fmla="*/ 2114156 w 5587512"/>
              <a:gd name="T29" fmla="*/ 2172640 h 2869797"/>
              <a:gd name="T30" fmla="*/ 1403823 w 5587512"/>
              <a:gd name="T31" fmla="*/ 2531774 h 2869797"/>
              <a:gd name="T32" fmla="*/ 1563186 w 5587512"/>
              <a:gd name="T33" fmla="*/ 2047728 h 2869797"/>
              <a:gd name="T34" fmla="*/ 174005 w 5587512"/>
              <a:gd name="T35" fmla="*/ 2345571 h 2869797"/>
              <a:gd name="T36" fmla="*/ 1029343 w 5587512"/>
              <a:gd name="T37" fmla="*/ 1861247 h 2869797"/>
              <a:gd name="T38" fmla="*/ 26337 w 5587512"/>
              <a:gd name="T39" fmla="*/ 1623438 h 2869797"/>
              <a:gd name="T40" fmla="*/ 1179625 w 5587512"/>
              <a:gd name="T41" fmla="*/ 1318975 h 2869797"/>
              <a:gd name="T42" fmla="*/ 0 w 5587512"/>
              <a:gd name="T43" fmla="*/ 838950 h 2869797"/>
              <a:gd name="T44" fmla="*/ 1835225 w 5587512"/>
              <a:gd name="T45" fmla="*/ 1054852 h 2869797"/>
              <a:gd name="T46" fmla="*/ 2022235 w 5587512"/>
              <a:gd name="T47" fmla="*/ 523444 h 2869797"/>
              <a:gd name="T48" fmla="*/ 2709030 w 5587512"/>
              <a:gd name="T49" fmla="*/ 853638 h 2869797"/>
              <a:gd name="T50" fmla="*/ 0 w 5587512"/>
              <a:gd name="T51" fmla="*/ 0 h 2869797"/>
              <a:gd name="T52" fmla="*/ 5587512 w 5587512"/>
              <a:gd name="T53" fmla="*/ 2869797 h 2869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T50" t="T51" r="T52" b="T53"/>
            <a:pathLst>
              <a:path w="5587512" h="2869797">
                <a:moveTo>
                  <a:pt x="2709030" y="853638"/>
                </a:moveTo>
                <a:lnTo>
                  <a:pt x="3541799" y="0"/>
                </a:lnTo>
                <a:lnTo>
                  <a:pt x="3549992" y="663163"/>
                </a:lnTo>
                <a:lnTo>
                  <a:pt x="4603903" y="390426"/>
                </a:lnTo>
                <a:lnTo>
                  <a:pt x="4233083" y="804896"/>
                </a:lnTo>
                <a:lnTo>
                  <a:pt x="5362173" y="731305"/>
                </a:lnTo>
                <a:lnTo>
                  <a:pt x="4522404" y="1154054"/>
                </a:lnTo>
                <a:lnTo>
                  <a:pt x="5587512" y="1339127"/>
                </a:lnTo>
                <a:lnTo>
                  <a:pt x="4374196" y="1485004"/>
                </a:lnTo>
                <a:lnTo>
                  <a:pt x="4803482" y="2061006"/>
                </a:lnTo>
                <a:lnTo>
                  <a:pt x="3689295" y="1780900"/>
                </a:lnTo>
                <a:lnTo>
                  <a:pt x="3593773" y="2454629"/>
                </a:lnTo>
                <a:lnTo>
                  <a:pt x="2814693" y="1976998"/>
                </a:lnTo>
                <a:lnTo>
                  <a:pt x="2422718" y="2869797"/>
                </a:lnTo>
                <a:lnTo>
                  <a:pt x="2114156" y="2172640"/>
                </a:lnTo>
                <a:lnTo>
                  <a:pt x="1403823" y="2531774"/>
                </a:lnTo>
                <a:lnTo>
                  <a:pt x="1563186" y="2047728"/>
                </a:lnTo>
                <a:lnTo>
                  <a:pt x="174005" y="2345571"/>
                </a:lnTo>
                <a:lnTo>
                  <a:pt x="1029343" y="1861247"/>
                </a:lnTo>
                <a:lnTo>
                  <a:pt x="26337" y="1623438"/>
                </a:lnTo>
                <a:lnTo>
                  <a:pt x="1179625" y="1318975"/>
                </a:lnTo>
                <a:lnTo>
                  <a:pt x="0" y="838950"/>
                </a:lnTo>
                <a:lnTo>
                  <a:pt x="1835225" y="1054852"/>
                </a:lnTo>
                <a:lnTo>
                  <a:pt x="2022235" y="523444"/>
                </a:lnTo>
                <a:lnTo>
                  <a:pt x="2709030" y="853638"/>
                </a:lnTo>
                <a:close/>
              </a:path>
            </a:pathLst>
          </a:custGeom>
          <a:noFill/>
          <a:ln w="9859">
            <a:solidFill>
              <a:srgbClr val="5B92C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it-IT"/>
          </a:p>
        </p:txBody>
      </p:sp>
      <p:sp>
        <p:nvSpPr>
          <p:cNvPr id="17422" name="object 23"/>
          <p:cNvSpPr>
            <a:spLocks noChangeArrowheads="1"/>
          </p:cNvSpPr>
          <p:nvPr/>
        </p:nvSpPr>
        <p:spPr bwMode="auto">
          <a:xfrm>
            <a:off x="904875" y="1117600"/>
            <a:ext cx="4084638" cy="2655888"/>
          </a:xfrm>
          <a:custGeom>
            <a:avLst/>
            <a:gdLst>
              <a:gd name="T0" fmla="*/ 3205962 w 4086409"/>
              <a:gd name="T1" fmla="*/ 2043701 h 2656873"/>
              <a:gd name="T2" fmla="*/ 2623764 w 4086409"/>
              <a:gd name="T3" fmla="*/ 2043701 h 2656873"/>
              <a:gd name="T4" fmla="*/ 3301607 w 4086409"/>
              <a:gd name="T5" fmla="*/ 2656873 h 2656873"/>
              <a:gd name="T6" fmla="*/ 3205962 w 4086409"/>
              <a:gd name="T7" fmla="*/ 2043701 h 2656873"/>
              <a:gd name="T8" fmla="*/ 3645030 w 4086409"/>
              <a:gd name="T9" fmla="*/ 1905434 h 2656873"/>
              <a:gd name="T10" fmla="*/ 1401635 w 4086409"/>
              <a:gd name="T11" fmla="*/ 1905434 h 2656873"/>
              <a:gd name="T12" fmla="*/ 1381826 w 4086409"/>
              <a:gd name="T13" fmla="*/ 2648303 h 2656873"/>
              <a:gd name="T14" fmla="*/ 1952347 w 4086409"/>
              <a:gd name="T15" fmla="*/ 1947119 h 2656873"/>
              <a:gd name="T16" fmla="*/ 3700293 w 4086409"/>
              <a:gd name="T17" fmla="*/ 1947119 h 2656873"/>
              <a:gd name="T18" fmla="*/ 3645030 w 4086409"/>
              <a:gd name="T19" fmla="*/ 1905434 h 2656873"/>
              <a:gd name="T20" fmla="*/ 3700293 w 4086409"/>
              <a:gd name="T21" fmla="*/ 1947119 h 2656873"/>
              <a:gd name="T22" fmla="*/ 1952347 w 4086409"/>
              <a:gd name="T23" fmla="*/ 1947119 h 2656873"/>
              <a:gd name="T24" fmla="*/ 2331939 w 4086409"/>
              <a:gd name="T25" fmla="*/ 2636483 h 2656873"/>
              <a:gd name="T26" fmla="*/ 2623764 w 4086409"/>
              <a:gd name="T27" fmla="*/ 2043701 h 2656873"/>
              <a:gd name="T28" fmla="*/ 3205962 w 4086409"/>
              <a:gd name="T29" fmla="*/ 2043701 h 2656873"/>
              <a:gd name="T30" fmla="*/ 3197226 w 4086409"/>
              <a:gd name="T31" fmla="*/ 1987693 h 2656873"/>
              <a:gd name="T32" fmla="*/ 3754082 w 4086409"/>
              <a:gd name="T33" fmla="*/ 1987693 h 2656873"/>
              <a:gd name="T34" fmla="*/ 3700293 w 4086409"/>
              <a:gd name="T35" fmla="*/ 1947119 h 2656873"/>
              <a:gd name="T36" fmla="*/ 3754082 w 4086409"/>
              <a:gd name="T37" fmla="*/ 1987693 h 2656873"/>
              <a:gd name="T38" fmla="*/ 3197226 w 4086409"/>
              <a:gd name="T39" fmla="*/ 1987693 h 2656873"/>
              <a:gd name="T40" fmla="*/ 4086409 w 4086409"/>
              <a:gd name="T41" fmla="*/ 2238371 h 2656873"/>
              <a:gd name="T42" fmla="*/ 3754082 w 4086409"/>
              <a:gd name="T43" fmla="*/ 1987693 h 2656873"/>
              <a:gd name="T44" fmla="*/ 139610 w 4086409"/>
              <a:gd name="T45" fmla="*/ 733946 h 2656873"/>
              <a:gd name="T46" fmla="*/ 754617 w 4086409"/>
              <a:gd name="T47" fmla="*/ 1272663 h 2656873"/>
              <a:gd name="T48" fmla="*/ 0 w 4086409"/>
              <a:gd name="T49" fmla="*/ 1448784 h 2656873"/>
              <a:gd name="T50" fmla="*/ 1061885 w 4086409"/>
              <a:gd name="T51" fmla="*/ 1614798 h 2656873"/>
              <a:gd name="T52" fmla="*/ 789380 w 4086409"/>
              <a:gd name="T53" fmla="*/ 2011850 h 2656873"/>
              <a:gd name="T54" fmla="*/ 1401635 w 4086409"/>
              <a:gd name="T55" fmla="*/ 1905434 h 2656873"/>
              <a:gd name="T56" fmla="*/ 3645030 w 4086409"/>
              <a:gd name="T57" fmla="*/ 1905434 h 2656873"/>
              <a:gd name="T58" fmla="*/ 3410726 w 4086409"/>
              <a:gd name="T59" fmla="*/ 1728696 h 2656873"/>
              <a:gd name="T60" fmla="*/ 4133936 w 4086409"/>
              <a:gd name="T61" fmla="*/ 1604576 h 2656873"/>
              <a:gd name="T62" fmla="*/ 3327299 w 4086409"/>
              <a:gd name="T63" fmla="*/ 1313808 h 2656873"/>
              <a:gd name="T64" fmla="*/ 3722951 w 4086409"/>
              <a:gd name="T65" fmla="*/ 1048312 h 2656873"/>
              <a:gd name="T66" fmla="*/ 2901677 w 4086409"/>
              <a:gd name="T67" fmla="*/ 965627 h 2656873"/>
              <a:gd name="T68" fmla="*/ 2933687 w 4086409"/>
              <a:gd name="T69" fmla="*/ 874534 h 2656873"/>
              <a:gd name="T70" fmla="*/ 2255441 w 4086409"/>
              <a:gd name="T71" fmla="*/ 874534 h 2656873"/>
              <a:gd name="T72" fmla="*/ 2216637 w 4086409"/>
              <a:gd name="T73" fmla="*/ 818871 h 2656873"/>
              <a:gd name="T74" fmla="*/ 1040337 w 4086409"/>
              <a:gd name="T75" fmla="*/ 818871 h 2656873"/>
              <a:gd name="T76" fmla="*/ 139610 w 4086409"/>
              <a:gd name="T77" fmla="*/ 733946 h 2656873"/>
              <a:gd name="T78" fmla="*/ 3118132 w 4086409"/>
              <a:gd name="T79" fmla="*/ 349658 h 2656873"/>
              <a:gd name="T80" fmla="*/ 2255441 w 4086409"/>
              <a:gd name="T81" fmla="*/ 874534 h 2656873"/>
              <a:gd name="T82" fmla="*/ 2933687 w 4086409"/>
              <a:gd name="T83" fmla="*/ 874534 h 2656873"/>
              <a:gd name="T84" fmla="*/ 3118132 w 4086409"/>
              <a:gd name="T85" fmla="*/ 349658 h 2656873"/>
              <a:gd name="T86" fmla="*/ 384135 w 4086409"/>
              <a:gd name="T87" fmla="*/ 0 h 2656873"/>
              <a:gd name="T88" fmla="*/ 1040337 w 4086409"/>
              <a:gd name="T89" fmla="*/ 818871 h 2656873"/>
              <a:gd name="T90" fmla="*/ 2216637 w 4086409"/>
              <a:gd name="T91" fmla="*/ 818871 h 2656873"/>
              <a:gd name="T92" fmla="*/ 2191586 w 4086409"/>
              <a:gd name="T93" fmla="*/ 782937 h 2656873"/>
              <a:gd name="T94" fmla="*/ 1582863 w 4086409"/>
              <a:gd name="T95" fmla="*/ 782937 h 2656873"/>
              <a:gd name="T96" fmla="*/ 384135 w 4086409"/>
              <a:gd name="T97" fmla="*/ 0 h 2656873"/>
              <a:gd name="T98" fmla="*/ 1890381 w 4086409"/>
              <a:gd name="T99" fmla="*/ 350867 h 2656873"/>
              <a:gd name="T100" fmla="*/ 1582863 w 4086409"/>
              <a:gd name="T101" fmla="*/ 782937 h 2656873"/>
              <a:gd name="T102" fmla="*/ 2191586 w 4086409"/>
              <a:gd name="T103" fmla="*/ 782937 h 2656873"/>
              <a:gd name="T104" fmla="*/ 1890381 w 4086409"/>
              <a:gd name="T105" fmla="*/ 350867 h 2656873"/>
              <a:gd name="T106" fmla="*/ 0 w 4086409"/>
              <a:gd name="T107" fmla="*/ 0 h 2656873"/>
              <a:gd name="T108" fmla="*/ 4086409 w 4086409"/>
              <a:gd name="T109" fmla="*/ 2656873 h 2656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T106" t="T107" r="T108" b="T109"/>
            <a:pathLst>
              <a:path w="4086409" h="2656873">
                <a:moveTo>
                  <a:pt x="3205962" y="2043701"/>
                </a:moveTo>
                <a:lnTo>
                  <a:pt x="2623764" y="2043701"/>
                </a:lnTo>
                <a:lnTo>
                  <a:pt x="3301607" y="2656873"/>
                </a:lnTo>
                <a:lnTo>
                  <a:pt x="3205962" y="2043701"/>
                </a:lnTo>
                <a:close/>
              </a:path>
              <a:path w="4086409" h="2656873">
                <a:moveTo>
                  <a:pt x="3645030" y="1905434"/>
                </a:moveTo>
                <a:lnTo>
                  <a:pt x="1401635" y="1905434"/>
                </a:lnTo>
                <a:lnTo>
                  <a:pt x="1381826" y="2648303"/>
                </a:lnTo>
                <a:lnTo>
                  <a:pt x="1952347" y="1947119"/>
                </a:lnTo>
                <a:lnTo>
                  <a:pt x="3700293" y="1947119"/>
                </a:lnTo>
                <a:lnTo>
                  <a:pt x="3645030" y="1905434"/>
                </a:lnTo>
                <a:close/>
              </a:path>
              <a:path w="4086409" h="2656873">
                <a:moveTo>
                  <a:pt x="3700293" y="1947119"/>
                </a:moveTo>
                <a:lnTo>
                  <a:pt x="1952347" y="1947119"/>
                </a:lnTo>
                <a:lnTo>
                  <a:pt x="2331939" y="2636483"/>
                </a:lnTo>
                <a:lnTo>
                  <a:pt x="2623764" y="2043701"/>
                </a:lnTo>
                <a:lnTo>
                  <a:pt x="3205962" y="2043701"/>
                </a:lnTo>
                <a:lnTo>
                  <a:pt x="3197226" y="1987693"/>
                </a:lnTo>
                <a:lnTo>
                  <a:pt x="3754082" y="1987693"/>
                </a:lnTo>
                <a:lnTo>
                  <a:pt x="3700293" y="1947119"/>
                </a:lnTo>
                <a:close/>
              </a:path>
              <a:path w="4086409" h="2656873">
                <a:moveTo>
                  <a:pt x="3754082" y="1987693"/>
                </a:moveTo>
                <a:lnTo>
                  <a:pt x="3197226" y="1987693"/>
                </a:lnTo>
                <a:lnTo>
                  <a:pt x="4086409" y="2238371"/>
                </a:lnTo>
                <a:lnTo>
                  <a:pt x="3754082" y="1987693"/>
                </a:lnTo>
                <a:close/>
              </a:path>
              <a:path w="4086409" h="2656873">
                <a:moveTo>
                  <a:pt x="139610" y="733946"/>
                </a:moveTo>
                <a:lnTo>
                  <a:pt x="754617" y="1272663"/>
                </a:lnTo>
                <a:lnTo>
                  <a:pt x="0" y="1448784"/>
                </a:lnTo>
                <a:lnTo>
                  <a:pt x="1061885" y="1614798"/>
                </a:lnTo>
                <a:lnTo>
                  <a:pt x="789380" y="2011850"/>
                </a:lnTo>
                <a:lnTo>
                  <a:pt x="1401635" y="1905434"/>
                </a:lnTo>
                <a:lnTo>
                  <a:pt x="3645030" y="1905434"/>
                </a:lnTo>
                <a:lnTo>
                  <a:pt x="3410726" y="1728696"/>
                </a:lnTo>
                <a:lnTo>
                  <a:pt x="4133936" y="1604576"/>
                </a:lnTo>
                <a:lnTo>
                  <a:pt x="3327299" y="1313808"/>
                </a:lnTo>
                <a:lnTo>
                  <a:pt x="3722951" y="1048312"/>
                </a:lnTo>
                <a:lnTo>
                  <a:pt x="2901677" y="965627"/>
                </a:lnTo>
                <a:lnTo>
                  <a:pt x="2933687" y="874534"/>
                </a:lnTo>
                <a:lnTo>
                  <a:pt x="2255441" y="874534"/>
                </a:lnTo>
                <a:lnTo>
                  <a:pt x="2216637" y="818871"/>
                </a:lnTo>
                <a:lnTo>
                  <a:pt x="1040337" y="818871"/>
                </a:lnTo>
                <a:lnTo>
                  <a:pt x="139610" y="733946"/>
                </a:lnTo>
                <a:close/>
              </a:path>
              <a:path w="4086409" h="2656873">
                <a:moveTo>
                  <a:pt x="3118132" y="349658"/>
                </a:moveTo>
                <a:lnTo>
                  <a:pt x="2255441" y="874534"/>
                </a:lnTo>
                <a:lnTo>
                  <a:pt x="2933687" y="874534"/>
                </a:lnTo>
                <a:lnTo>
                  <a:pt x="3118132" y="349658"/>
                </a:lnTo>
                <a:close/>
              </a:path>
              <a:path w="4086409" h="2656873">
                <a:moveTo>
                  <a:pt x="384135" y="0"/>
                </a:moveTo>
                <a:lnTo>
                  <a:pt x="1040337" y="818871"/>
                </a:lnTo>
                <a:lnTo>
                  <a:pt x="2216637" y="818871"/>
                </a:lnTo>
                <a:lnTo>
                  <a:pt x="2191586" y="782937"/>
                </a:lnTo>
                <a:lnTo>
                  <a:pt x="1582863" y="782937"/>
                </a:lnTo>
                <a:lnTo>
                  <a:pt x="384135" y="0"/>
                </a:lnTo>
                <a:close/>
              </a:path>
              <a:path w="4086409" h="2656873">
                <a:moveTo>
                  <a:pt x="1890381" y="350867"/>
                </a:moveTo>
                <a:lnTo>
                  <a:pt x="1582863" y="782937"/>
                </a:lnTo>
                <a:lnTo>
                  <a:pt x="2191586" y="782937"/>
                </a:lnTo>
                <a:lnTo>
                  <a:pt x="1890381" y="35086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xtLst/>
        </p:spPr>
        <p:txBody>
          <a:bodyPr lIns="0" tIns="0" rIns="0" bIns="0">
            <a:spAutoFit/>
          </a:bodyPr>
          <a:lstStyle/>
          <a:p>
            <a:endParaRPr lang="it-IT"/>
          </a:p>
        </p:txBody>
      </p:sp>
      <p:sp>
        <p:nvSpPr>
          <p:cNvPr id="17423" name="object 24"/>
          <p:cNvSpPr>
            <a:spLocks noChangeArrowheads="1"/>
          </p:cNvSpPr>
          <p:nvPr/>
        </p:nvSpPr>
        <p:spPr bwMode="auto">
          <a:xfrm>
            <a:off x="904875" y="1117600"/>
            <a:ext cx="4132263" cy="2655888"/>
          </a:xfrm>
          <a:custGeom>
            <a:avLst/>
            <a:gdLst>
              <a:gd name="T0" fmla="*/ 2255441 w 4133936"/>
              <a:gd name="T1" fmla="*/ 874535 h 2656874"/>
              <a:gd name="T2" fmla="*/ 3118133 w 4133936"/>
              <a:gd name="T3" fmla="*/ 349659 h 2656874"/>
              <a:gd name="T4" fmla="*/ 2901678 w 4133936"/>
              <a:gd name="T5" fmla="*/ 965627 h 2656874"/>
              <a:gd name="T6" fmla="*/ 3722951 w 4133936"/>
              <a:gd name="T7" fmla="*/ 1048313 h 2656874"/>
              <a:gd name="T8" fmla="*/ 3327300 w 4133936"/>
              <a:gd name="T9" fmla="*/ 1313808 h 2656874"/>
              <a:gd name="T10" fmla="*/ 4133936 w 4133936"/>
              <a:gd name="T11" fmla="*/ 1604576 h 2656874"/>
              <a:gd name="T12" fmla="*/ 3410725 w 4133936"/>
              <a:gd name="T13" fmla="*/ 1728696 h 2656874"/>
              <a:gd name="T14" fmla="*/ 4086409 w 4133936"/>
              <a:gd name="T15" fmla="*/ 2238371 h 2656874"/>
              <a:gd name="T16" fmla="*/ 3197226 w 4133936"/>
              <a:gd name="T17" fmla="*/ 1987693 h 2656874"/>
              <a:gd name="T18" fmla="*/ 3301607 w 4133936"/>
              <a:gd name="T19" fmla="*/ 2656874 h 2656874"/>
              <a:gd name="T20" fmla="*/ 2623764 w 4133936"/>
              <a:gd name="T21" fmla="*/ 2043702 h 2656874"/>
              <a:gd name="T22" fmla="*/ 2331939 w 4133936"/>
              <a:gd name="T23" fmla="*/ 2636482 h 2656874"/>
              <a:gd name="T24" fmla="*/ 1952347 w 4133936"/>
              <a:gd name="T25" fmla="*/ 1947119 h 2656874"/>
              <a:gd name="T26" fmla="*/ 1381826 w 4133936"/>
              <a:gd name="T27" fmla="*/ 2648303 h 2656874"/>
              <a:gd name="T28" fmla="*/ 1401636 w 4133936"/>
              <a:gd name="T29" fmla="*/ 1905434 h 2656874"/>
              <a:gd name="T30" fmla="*/ 789380 w 4133936"/>
              <a:gd name="T31" fmla="*/ 2011849 h 2656874"/>
              <a:gd name="T32" fmla="*/ 1061885 w 4133936"/>
              <a:gd name="T33" fmla="*/ 1614799 h 2656874"/>
              <a:gd name="T34" fmla="*/ 0 w 4133936"/>
              <a:gd name="T35" fmla="*/ 1448784 h 2656874"/>
              <a:gd name="T36" fmla="*/ 754618 w 4133936"/>
              <a:gd name="T37" fmla="*/ 1272663 h 2656874"/>
              <a:gd name="T38" fmla="*/ 139610 w 4133936"/>
              <a:gd name="T39" fmla="*/ 733947 h 2656874"/>
              <a:gd name="T40" fmla="*/ 1040336 w 4133936"/>
              <a:gd name="T41" fmla="*/ 818871 h 2656874"/>
              <a:gd name="T42" fmla="*/ 384136 w 4133936"/>
              <a:gd name="T43" fmla="*/ 0 h 2656874"/>
              <a:gd name="T44" fmla="*/ 1582863 w 4133936"/>
              <a:gd name="T45" fmla="*/ 782937 h 2656874"/>
              <a:gd name="T46" fmla="*/ 1890381 w 4133936"/>
              <a:gd name="T47" fmla="*/ 350868 h 2656874"/>
              <a:gd name="T48" fmla="*/ 2255441 w 4133936"/>
              <a:gd name="T49" fmla="*/ 874535 h 2656874"/>
              <a:gd name="T50" fmla="*/ 0 w 4133936"/>
              <a:gd name="T51" fmla="*/ 0 h 2656874"/>
              <a:gd name="T52" fmla="*/ 4133936 w 4133936"/>
              <a:gd name="T53" fmla="*/ 2656874 h 2656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T50" t="T51" r="T52" b="T53"/>
            <a:pathLst>
              <a:path w="4133936" h="2656874">
                <a:moveTo>
                  <a:pt x="2255441" y="874535"/>
                </a:moveTo>
                <a:lnTo>
                  <a:pt x="3118133" y="349659"/>
                </a:lnTo>
                <a:lnTo>
                  <a:pt x="2901678" y="965627"/>
                </a:lnTo>
                <a:lnTo>
                  <a:pt x="3722951" y="1048313"/>
                </a:lnTo>
                <a:lnTo>
                  <a:pt x="3327300" y="1313808"/>
                </a:lnTo>
                <a:lnTo>
                  <a:pt x="4133936" y="1604576"/>
                </a:lnTo>
                <a:lnTo>
                  <a:pt x="3410725" y="1728696"/>
                </a:lnTo>
                <a:lnTo>
                  <a:pt x="4086409" y="2238371"/>
                </a:lnTo>
                <a:lnTo>
                  <a:pt x="3197226" y="1987693"/>
                </a:lnTo>
                <a:lnTo>
                  <a:pt x="3301607" y="2656874"/>
                </a:lnTo>
                <a:lnTo>
                  <a:pt x="2623764" y="2043702"/>
                </a:lnTo>
                <a:lnTo>
                  <a:pt x="2331939" y="2636482"/>
                </a:lnTo>
                <a:lnTo>
                  <a:pt x="1952347" y="1947119"/>
                </a:lnTo>
                <a:lnTo>
                  <a:pt x="1381826" y="2648303"/>
                </a:lnTo>
                <a:lnTo>
                  <a:pt x="1401636" y="1905434"/>
                </a:lnTo>
                <a:lnTo>
                  <a:pt x="789380" y="2011849"/>
                </a:lnTo>
                <a:lnTo>
                  <a:pt x="1061885" y="1614799"/>
                </a:lnTo>
                <a:lnTo>
                  <a:pt x="0" y="1448784"/>
                </a:lnTo>
                <a:lnTo>
                  <a:pt x="754618" y="1272663"/>
                </a:lnTo>
                <a:lnTo>
                  <a:pt x="139610" y="733947"/>
                </a:lnTo>
                <a:lnTo>
                  <a:pt x="1040336" y="818871"/>
                </a:lnTo>
                <a:lnTo>
                  <a:pt x="384136" y="0"/>
                </a:lnTo>
                <a:lnTo>
                  <a:pt x="1582863" y="782937"/>
                </a:lnTo>
                <a:lnTo>
                  <a:pt x="1890381" y="350868"/>
                </a:lnTo>
                <a:lnTo>
                  <a:pt x="2255441" y="874535"/>
                </a:lnTo>
                <a:close/>
              </a:path>
            </a:pathLst>
          </a:custGeom>
          <a:noFill/>
          <a:ln w="9859">
            <a:solidFill>
              <a:srgbClr val="5B92C7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it-IT"/>
          </a:p>
        </p:txBody>
      </p:sp>
      <p:sp>
        <p:nvSpPr>
          <p:cNvPr id="17424" name="object 25"/>
          <p:cNvSpPr txBox="1">
            <a:spLocks noChangeArrowheads="1"/>
          </p:cNvSpPr>
          <p:nvPr/>
        </p:nvSpPr>
        <p:spPr bwMode="auto">
          <a:xfrm rot="780000">
            <a:off x="1931988" y="2197100"/>
            <a:ext cx="2160587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900" b="1" dirty="0">
                <a:solidFill>
                  <a:srgbClr val="0000FF"/>
                </a:solidFill>
              </a:rPr>
              <a:t>FORMAZIONE</a:t>
            </a:r>
            <a:endParaRPr lang="it-IT" altLang="it-IT" sz="2900" dirty="0">
              <a:solidFill>
                <a:srgbClr val="0000FF"/>
              </a:solidFill>
            </a:endParaRPr>
          </a:p>
        </p:txBody>
      </p:sp>
      <p:sp>
        <p:nvSpPr>
          <p:cNvPr id="17425" name="object 26"/>
          <p:cNvSpPr txBox="1">
            <a:spLocks noChangeArrowheads="1"/>
          </p:cNvSpPr>
          <p:nvPr/>
        </p:nvSpPr>
        <p:spPr bwMode="auto">
          <a:xfrm rot="780000">
            <a:off x="2174875" y="2619375"/>
            <a:ext cx="1446213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66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900" b="1">
                <a:solidFill>
                  <a:srgbClr val="0000FF"/>
                </a:solidFill>
              </a:rPr>
              <a:t>INTERNA</a:t>
            </a:r>
            <a:endParaRPr lang="it-IT" altLang="it-IT" sz="2900">
              <a:solidFill>
                <a:srgbClr val="0000FF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03495" y="238784"/>
            <a:ext cx="8134350" cy="65595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bliqueBottomRight"/>
            <a:lightRig rig="soft" dir="t">
              <a:rot lat="0" lon="0" rev="0"/>
            </a:lightRig>
          </a:scene3d>
          <a:sp3d contourW="44450" prstMaterial="matte">
            <a:bevelT w="63500" h="63500" prst="slope"/>
            <a:contourClr>
              <a:srgbClr val="FFFFFF"/>
            </a:contourClr>
          </a:sp3d>
        </p:spPr>
        <p:txBody>
          <a:bodyPr lIns="0" tIns="0" rIns="0" bIns="0">
            <a:spAutoFit/>
          </a:bodyPr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4150" b="1" spc="-15" dirty="0">
                <a:solidFill>
                  <a:srgbClr val="FF0000"/>
                </a:solidFill>
                <a:latin typeface="Calibri"/>
                <a:cs typeface="Calibri"/>
              </a:rPr>
              <a:t>IL</a:t>
            </a:r>
            <a:r>
              <a:rPr sz="415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50" b="1" spc="-30" dirty="0">
                <a:solidFill>
                  <a:srgbClr val="FF0000"/>
                </a:solidFill>
                <a:latin typeface="Calibri"/>
                <a:cs typeface="Calibri"/>
              </a:rPr>
              <a:t>P</a:t>
            </a:r>
            <a:r>
              <a:rPr sz="4150" b="1" spc="-70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4150" b="1" spc="-20" dirty="0">
                <a:solidFill>
                  <a:srgbClr val="FF0000"/>
                </a:solidFill>
                <a:latin typeface="Calibri"/>
                <a:cs typeface="Calibri"/>
              </a:rPr>
              <a:t>OFI</a:t>
            </a:r>
            <a:r>
              <a:rPr sz="4150" b="1" spc="-9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150" b="1" spc="-3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15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50" b="1" spc="-25" dirty="0">
                <a:solidFill>
                  <a:srgbClr val="FF0000"/>
                </a:solidFill>
                <a:latin typeface="Calibri"/>
                <a:cs typeface="Calibri"/>
              </a:rPr>
              <a:t>DEL</a:t>
            </a:r>
            <a:r>
              <a:rPr sz="4150" b="1" spc="-320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150" b="1" spc="-15" dirty="0">
                <a:solidFill>
                  <a:srgbClr val="FF0000"/>
                </a:solidFill>
                <a:latin typeface="Calibri"/>
                <a:cs typeface="Calibri"/>
              </a:rPr>
              <a:t>’</a:t>
            </a:r>
            <a:r>
              <a:rPr sz="415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50" b="1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4150" b="1" spc="-1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150" b="1" spc="-12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4150" b="1" spc="-15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415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50" b="1" spc="-20" dirty="0">
                <a:solidFill>
                  <a:srgbClr val="FF0000"/>
                </a:solidFill>
                <a:latin typeface="Calibri"/>
                <a:cs typeface="Calibri"/>
              </a:rPr>
              <a:t>E’</a:t>
            </a:r>
            <a:r>
              <a:rPr sz="415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50" b="1" spc="-20" dirty="0">
                <a:solidFill>
                  <a:srgbClr val="FF0000"/>
                </a:solidFill>
                <a:latin typeface="Calibri"/>
                <a:cs typeface="Calibri"/>
              </a:rPr>
              <a:t>RI</a:t>
            </a:r>
            <a:r>
              <a:rPr sz="4150" b="1" spc="-110" dirty="0">
                <a:solidFill>
                  <a:srgbClr val="FF0000"/>
                </a:solidFill>
                <a:latin typeface="Calibri"/>
                <a:cs typeface="Calibri"/>
              </a:rPr>
              <a:t>V</a:t>
            </a:r>
            <a:r>
              <a:rPr sz="4150" b="1" spc="-3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150" b="1" spc="-325" dirty="0">
                <a:solidFill>
                  <a:srgbClr val="FF0000"/>
                </a:solidFill>
                <a:latin typeface="Calibri"/>
                <a:cs typeface="Calibri"/>
              </a:rPr>
              <a:t>L</a:t>
            </a:r>
            <a:r>
              <a:rPr sz="4150" b="1" spc="-140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4150" b="1" spc="-3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4150" b="1" spc="-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4150" b="1" spc="-25" dirty="0">
                <a:solidFill>
                  <a:srgbClr val="FF0000"/>
                </a:solidFill>
                <a:latin typeface="Calibri"/>
                <a:cs typeface="Calibri"/>
              </a:rPr>
              <a:t>A….</a:t>
            </a:r>
            <a:endParaRPr sz="4150" dirty="0">
              <a:latin typeface="Calibri"/>
              <a:cs typeface="Calibri"/>
            </a:endParaRPr>
          </a:p>
        </p:txBody>
      </p:sp>
      <p:sp>
        <p:nvSpPr>
          <p:cNvPr id="17427" name="object 30"/>
          <p:cNvSpPr txBox="1">
            <a:spLocks noChangeArrowheads="1"/>
          </p:cNvSpPr>
          <p:nvPr/>
        </p:nvSpPr>
        <p:spPr bwMode="auto">
          <a:xfrm>
            <a:off x="2947988" y="5372100"/>
            <a:ext cx="309562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t-IT" altLang="it-IT" sz="2900" b="1" dirty="0">
                <a:solidFill>
                  <a:srgbClr val="0000FF"/>
                </a:solidFill>
              </a:rPr>
              <a:t>COINVOLGIMENTO DELLA COMUNITÀ SCOLASTICA</a:t>
            </a:r>
            <a:endParaRPr lang="it-IT" altLang="it-IT" sz="2900" dirty="0">
              <a:solidFill>
                <a:srgbClr val="0000FF"/>
              </a:solidFill>
            </a:endParaRPr>
          </a:p>
        </p:txBody>
      </p:sp>
      <p:sp>
        <p:nvSpPr>
          <p:cNvPr id="17428" name="object 30"/>
          <p:cNvSpPr txBox="1">
            <a:spLocks noChangeArrowheads="1"/>
          </p:cNvSpPr>
          <p:nvPr/>
        </p:nvSpPr>
        <p:spPr bwMode="auto">
          <a:xfrm rot="246018">
            <a:off x="5653088" y="3182938"/>
            <a:ext cx="45053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t-IT" altLang="it-IT" sz="2900" b="1">
                <a:solidFill>
                  <a:srgbClr val="0000FF"/>
                </a:solidFill>
              </a:rPr>
              <a:t>CREAZIONE DI </a:t>
            </a:r>
          </a:p>
          <a:p>
            <a:pPr algn="ctr" eaLnBrk="1" hangingPunct="1"/>
            <a:r>
              <a:rPr lang="it-IT" altLang="it-IT" sz="2900" b="1">
                <a:solidFill>
                  <a:srgbClr val="0000FF"/>
                </a:solidFill>
              </a:rPr>
              <a:t>SOLUZIONI INNOVATIVE </a:t>
            </a:r>
            <a:endParaRPr lang="it-IT" altLang="it-IT" sz="290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/>
          <p:cNvSpPr>
            <a:spLocks noGrp="1"/>
          </p:cNvSpPr>
          <p:nvPr>
            <p:ph type="title"/>
          </p:nvPr>
        </p:nvSpPr>
        <p:spPr>
          <a:xfrm>
            <a:off x="735013" y="706438"/>
            <a:ext cx="9183687" cy="700087"/>
          </a:xfrm>
        </p:spPr>
        <p:txBody>
          <a:bodyPr lIns="0" tIns="0" rIns="0" bIns="0">
            <a:spAutoFit/>
          </a:bodyPr>
          <a:lstStyle/>
          <a:p>
            <a:pPr marL="12700" algn="ctr" eaLnBrk="1" hangingPunct="1">
              <a:lnSpc>
                <a:spcPct val="100000"/>
              </a:lnSpc>
            </a:pPr>
            <a:r>
              <a:rPr lang="it-IT" altLang="it-IT" sz="4400" b="1">
                <a:solidFill>
                  <a:srgbClr val="FF0000"/>
                </a:solidFill>
                <a:latin typeface="Calibri" panose="020F0502020204030204" pitchFamily="34" charset="0"/>
              </a:rPr>
              <a:t>FORMAZIONE INTERNA ALLA SCUOLA</a:t>
            </a:r>
            <a:endParaRPr lang="it-IT" altLang="it-IT" sz="4400">
              <a:latin typeface="Calibri" panose="020F0502020204030204" pitchFamily="34" charset="0"/>
            </a:endParaRPr>
          </a:p>
        </p:txBody>
      </p:sp>
      <p:sp>
        <p:nvSpPr>
          <p:cNvPr id="18436" name="object 7"/>
          <p:cNvSpPr>
            <a:spLocks noChangeArrowheads="1"/>
          </p:cNvSpPr>
          <p:nvPr/>
        </p:nvSpPr>
        <p:spPr bwMode="auto">
          <a:xfrm>
            <a:off x="3517899" y="2556004"/>
            <a:ext cx="3554413" cy="822325"/>
          </a:xfrm>
          <a:custGeom>
            <a:avLst/>
            <a:gdLst>
              <a:gd name="T0" fmla="*/ 3553254 w 3553254"/>
              <a:gd name="T1" fmla="*/ 411355 h 822711"/>
              <a:gd name="T2" fmla="*/ 0 w 3553254"/>
              <a:gd name="T3" fmla="*/ 411355 h 822711"/>
              <a:gd name="T4" fmla="*/ 1776627 w 3553254"/>
              <a:gd name="T5" fmla="*/ 822711 h 822711"/>
              <a:gd name="T6" fmla="*/ 3553254 w 3553254"/>
              <a:gd name="T7" fmla="*/ 411355 h 822711"/>
              <a:gd name="T8" fmla="*/ 2987186 w 3553254"/>
              <a:gd name="T9" fmla="*/ 0 h 822711"/>
              <a:gd name="T10" fmla="*/ 566070 w 3553254"/>
              <a:gd name="T11" fmla="*/ 0 h 822711"/>
              <a:gd name="T12" fmla="*/ 566070 w 3553254"/>
              <a:gd name="T13" fmla="*/ 411355 h 822711"/>
              <a:gd name="T14" fmla="*/ 2987186 w 3553254"/>
              <a:gd name="T15" fmla="*/ 411355 h 822711"/>
              <a:gd name="T16" fmla="*/ 2987186 w 3553254"/>
              <a:gd name="T17" fmla="*/ 0 h 822711"/>
              <a:gd name="T18" fmla="*/ 0 w 3553254"/>
              <a:gd name="T19" fmla="*/ 0 h 822711"/>
              <a:gd name="T20" fmla="*/ 3553254 w 3553254"/>
              <a:gd name="T21" fmla="*/ 822711 h 822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T18" t="T19" r="T20" b="T21"/>
            <a:pathLst>
              <a:path w="3553254" h="822711">
                <a:moveTo>
                  <a:pt x="3553254" y="411355"/>
                </a:moveTo>
                <a:lnTo>
                  <a:pt x="0" y="411355"/>
                </a:lnTo>
                <a:lnTo>
                  <a:pt x="1776627" y="822711"/>
                </a:lnTo>
                <a:lnTo>
                  <a:pt x="3553254" y="411355"/>
                </a:lnTo>
                <a:close/>
              </a:path>
              <a:path w="3553254" h="822711">
                <a:moveTo>
                  <a:pt x="2987186" y="0"/>
                </a:moveTo>
                <a:lnTo>
                  <a:pt x="566070" y="0"/>
                </a:lnTo>
                <a:lnTo>
                  <a:pt x="566070" y="411355"/>
                </a:lnTo>
                <a:lnTo>
                  <a:pt x="2987186" y="411355"/>
                </a:lnTo>
                <a:lnTo>
                  <a:pt x="2987186" y="0"/>
                </a:lnTo>
                <a:close/>
              </a:path>
            </a:pathLst>
          </a:custGeom>
          <a:solidFill>
            <a:srgbClr val="FF2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endParaRPr lang="it-IT" dirty="0"/>
          </a:p>
        </p:txBody>
      </p:sp>
      <p:sp>
        <p:nvSpPr>
          <p:cNvPr id="18438" name="object 9"/>
          <p:cNvSpPr txBox="1">
            <a:spLocks noChangeArrowheads="1"/>
          </p:cNvSpPr>
          <p:nvPr/>
        </p:nvSpPr>
        <p:spPr bwMode="auto">
          <a:xfrm>
            <a:off x="1244600" y="1401763"/>
            <a:ext cx="828675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3300" dirty="0">
                <a:solidFill>
                  <a:srgbClr val="0000FF"/>
                </a:solidFill>
              </a:rPr>
              <a:t>di </a:t>
            </a:r>
            <a:r>
              <a:rPr lang="it-IT" altLang="it-IT" sz="3300" dirty="0" smtClean="0">
                <a:solidFill>
                  <a:srgbClr val="0000FF"/>
                </a:solidFill>
              </a:rPr>
              <a:t>docenti e </a:t>
            </a:r>
            <a:r>
              <a:rPr lang="it-IT" altLang="it-IT" sz="3300" dirty="0">
                <a:solidFill>
                  <a:srgbClr val="0000FF"/>
                </a:solidFill>
              </a:rPr>
              <a:t>personale ATA negli ambiti del PNSD</a:t>
            </a:r>
          </a:p>
          <a:p>
            <a:pPr algn="ctr" eaLnBrk="1" hangingPunct="1"/>
            <a:endParaRPr lang="it-IT" altLang="it-IT" sz="700" dirty="0">
              <a:solidFill>
                <a:srgbClr val="0000FF"/>
              </a:solidFill>
            </a:endParaRPr>
          </a:p>
          <a:p>
            <a:pPr algn="ctr" eaLnBrk="1" hangingPunct="1"/>
            <a:r>
              <a:rPr lang="it-IT" altLang="it-IT" sz="2400" b="1" dirty="0" smtClean="0">
                <a:solidFill>
                  <a:srgbClr val="0000FF"/>
                </a:solidFill>
              </a:rPr>
              <a:t>ATTRAVERSO</a:t>
            </a:r>
            <a:endParaRPr lang="it-IT" altLang="it-IT" sz="2400" dirty="0">
              <a:solidFill>
                <a:srgbClr val="0000FF"/>
              </a:solidFill>
            </a:endParaRPr>
          </a:p>
        </p:txBody>
      </p:sp>
      <p:sp>
        <p:nvSpPr>
          <p:cNvPr id="18439" name="object 10"/>
          <p:cNvSpPr txBox="1">
            <a:spLocks noChangeArrowheads="1"/>
          </p:cNvSpPr>
          <p:nvPr/>
        </p:nvSpPr>
        <p:spPr bwMode="auto">
          <a:xfrm>
            <a:off x="6570836" y="3371850"/>
            <a:ext cx="3743152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/>
            <a:r>
              <a:rPr lang="it-IT" altLang="it-IT" sz="3300" dirty="0">
                <a:solidFill>
                  <a:srgbClr val="0000FF"/>
                </a:solidFill>
              </a:rPr>
              <a:t>organizzazione di </a:t>
            </a:r>
            <a:r>
              <a:rPr lang="it-IT" altLang="it-IT" sz="3300" dirty="0" smtClean="0">
                <a:solidFill>
                  <a:srgbClr val="0000FF"/>
                </a:solidFill>
              </a:rPr>
              <a:t>corsi, laboratori formativi, attività </a:t>
            </a:r>
            <a:r>
              <a:rPr lang="it-IT" altLang="it-IT" sz="3300" dirty="0">
                <a:solidFill>
                  <a:srgbClr val="0000FF"/>
                </a:solidFill>
              </a:rPr>
              <a:t>di </a:t>
            </a:r>
            <a:r>
              <a:rPr lang="it-IT" altLang="it-IT" sz="3300" dirty="0" smtClean="0">
                <a:solidFill>
                  <a:srgbClr val="0000FF"/>
                </a:solidFill>
              </a:rPr>
              <a:t>ricerca-azione</a:t>
            </a:r>
            <a:r>
              <a:rPr lang="it-IT" altLang="it-IT" sz="3300" dirty="0">
                <a:solidFill>
                  <a:srgbClr val="0000FF"/>
                </a:solidFill>
              </a:rPr>
              <a:t>, ecc.</a:t>
            </a:r>
          </a:p>
        </p:txBody>
      </p:sp>
      <p:sp>
        <p:nvSpPr>
          <p:cNvPr id="18440" name="object 11"/>
          <p:cNvSpPr txBox="1">
            <a:spLocks noChangeArrowheads="1"/>
          </p:cNvSpPr>
          <p:nvPr/>
        </p:nvSpPr>
        <p:spPr bwMode="auto">
          <a:xfrm>
            <a:off x="234132" y="3479583"/>
            <a:ext cx="3888432" cy="253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/>
            <a:r>
              <a:rPr lang="it-IT" altLang="it-IT" sz="3300" dirty="0" smtClean="0">
                <a:solidFill>
                  <a:srgbClr val="0000FF"/>
                </a:solidFill>
              </a:rPr>
              <a:t>l’animazione e la partecipazione di  tutta la </a:t>
            </a:r>
            <a:r>
              <a:rPr lang="it-IT" altLang="it-IT" sz="3300" dirty="0">
                <a:solidFill>
                  <a:srgbClr val="0000FF"/>
                </a:solidFill>
              </a:rPr>
              <a:t>comunità scolastica alle  attività formative</a:t>
            </a:r>
          </a:p>
        </p:txBody>
      </p:sp>
      <p:sp>
        <p:nvSpPr>
          <p:cNvPr id="18441" name="object 13"/>
          <p:cNvSpPr txBox="1">
            <a:spLocks noChangeArrowheads="1"/>
          </p:cNvSpPr>
          <p:nvPr/>
        </p:nvSpPr>
        <p:spPr bwMode="auto">
          <a:xfrm>
            <a:off x="2710441" y="6046056"/>
            <a:ext cx="5646738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1000"/>
              </a:lnSpc>
            </a:pPr>
            <a:r>
              <a:rPr lang="it-IT" altLang="it-IT" sz="3300" dirty="0">
                <a:solidFill>
                  <a:srgbClr val="0000FF"/>
                </a:solidFill>
              </a:rPr>
              <a:t>organizzate anche attraverso reti territoriali e snodi formativi.</a:t>
            </a:r>
          </a:p>
        </p:txBody>
      </p:sp>
      <p:sp>
        <p:nvSpPr>
          <p:cNvPr id="18442" name="object 14"/>
          <p:cNvSpPr>
            <a:spLocks noChangeArrowheads="1"/>
          </p:cNvSpPr>
          <p:nvPr/>
        </p:nvSpPr>
        <p:spPr bwMode="auto">
          <a:xfrm>
            <a:off x="4695823" y="3777456"/>
            <a:ext cx="1198563" cy="1201738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B4C7E7"/>
            </a:gs>
            <a:gs pos="25999">
              <a:srgbClr val="B4C7E7"/>
            </a:gs>
            <a:gs pos="100000">
              <a:srgbClr val="FFFFFF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41" y="4810125"/>
            <a:ext cx="3799458" cy="2537287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</p:spPr>
      </p:pic>
      <p:sp>
        <p:nvSpPr>
          <p:cNvPr id="19458" name="object 3"/>
          <p:cNvSpPr txBox="1">
            <a:spLocks noChangeArrowheads="1"/>
          </p:cNvSpPr>
          <p:nvPr/>
        </p:nvSpPr>
        <p:spPr bwMode="auto">
          <a:xfrm>
            <a:off x="419101" y="177800"/>
            <a:ext cx="6410324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t-IT" altLang="it-IT" sz="4400" b="1" dirty="0">
                <a:solidFill>
                  <a:srgbClr val="FF0000"/>
                </a:solidFill>
              </a:rPr>
              <a:t>COINVOLGIMENTO DELLA COMUNITA’ SCOLASTICA</a:t>
            </a:r>
            <a:endParaRPr lang="it-IT" altLang="it-IT" sz="4400" dirty="0"/>
          </a:p>
        </p:txBody>
      </p:sp>
      <p:sp>
        <p:nvSpPr>
          <p:cNvPr id="19459" name="Text Box 21"/>
          <p:cNvSpPr txBox="1">
            <a:spLocks noChangeArrowheads="1"/>
          </p:cNvSpPr>
          <p:nvPr/>
        </p:nvSpPr>
        <p:spPr bwMode="auto">
          <a:xfrm>
            <a:off x="6284913" y="1041400"/>
            <a:ext cx="182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4" tIns="45711" rIns="91424" bIns="45711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it-IT" altLang="it-IT">
              <a:latin typeface="Arial" panose="020B0604020202020204" pitchFamily="34" charset="0"/>
            </a:endParaRPr>
          </a:p>
        </p:txBody>
      </p:sp>
      <p:sp>
        <p:nvSpPr>
          <p:cNvPr id="19460" name="Text Box 26"/>
          <p:cNvSpPr txBox="1">
            <a:spLocks noChangeArrowheads="1"/>
          </p:cNvSpPr>
          <p:nvPr/>
        </p:nvSpPr>
        <p:spPr bwMode="auto">
          <a:xfrm>
            <a:off x="419101" y="2235200"/>
            <a:ext cx="557567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it-IT" altLang="it-IT" sz="2800" b="1" dirty="0">
                <a:solidFill>
                  <a:srgbClr val="0000FF"/>
                </a:solidFill>
                <a:latin typeface="Arial Unicode MS" panose="020B0604020202020204" pitchFamily="34" charset="-128"/>
              </a:rPr>
              <a:t>Favorire la partecipazione e stimolare il protagonismo degli studenti anche attraverso momenti formativi aperti alle famiglie e ad altri attori del territorio</a:t>
            </a:r>
            <a:endParaRPr lang="it-IT" altLang="it-IT" sz="2400" dirty="0">
              <a:latin typeface="Arial" panose="020B0604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6772">
            <a:off x="7176038" y="687000"/>
            <a:ext cx="2857500" cy="20193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913" y="4285740"/>
            <a:ext cx="4307365" cy="2658374"/>
          </a:xfrm>
          <a:prstGeom prst="rect">
            <a:avLst/>
          </a:prstGeom>
          <a:gradFill>
            <a:gsLst>
              <a:gs pos="0">
                <a:srgbClr val="B4C7E7"/>
              </a:gs>
              <a:gs pos="25999">
                <a:srgbClr val="B4C7E7"/>
              </a:gs>
              <a:gs pos="100000">
                <a:srgbClr val="FFFFFF"/>
              </a:gs>
            </a:gsLst>
            <a:lin ang="6120000" scaled="1"/>
          </a:gradFill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Titolo 1"/>
          <p:cNvGrpSpPr>
            <a:grpSpLocks noGrp="1"/>
          </p:cNvGrpSpPr>
          <p:nvPr/>
        </p:nvGrpSpPr>
        <p:grpSpPr bwMode="auto">
          <a:xfrm>
            <a:off x="760413" y="152400"/>
            <a:ext cx="9183687" cy="3986213"/>
            <a:chOff x="480" y="96"/>
            <a:chExt cx="5783" cy="2511"/>
          </a:xfrm>
        </p:grpSpPr>
        <p:pic>
          <p:nvPicPr>
            <p:cNvPr id="6150" name="Titolo 1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96"/>
              <a:ext cx="5783" cy="2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1" name="Text Box 2"/>
            <p:cNvSpPr txBox="1">
              <a:spLocks noChangeArrowheads="1"/>
            </p:cNvSpPr>
            <p:nvPr/>
          </p:nvSpPr>
          <p:spPr bwMode="auto">
            <a:xfrm>
              <a:off x="505" y="124"/>
              <a:ext cx="5726" cy="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4" tIns="45711" rIns="91424" bIns="45711" anchor="ctr"/>
            <a:lstStyle>
              <a:lvl1pPr defTabSz="801688">
                <a:lnSpc>
                  <a:spcPct val="90000"/>
                </a:lnSpc>
                <a:spcBef>
                  <a:spcPts val="875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4163" defTabSz="801688">
                <a:lnSpc>
                  <a:spcPct val="90000"/>
                </a:lnSpc>
                <a:spcBef>
                  <a:spcPts val="438"/>
                </a:spcBef>
                <a:buFont typeface="Arial" panose="020B0604020202020204" pitchFamily="34" charset="0"/>
                <a:buChar char="•"/>
                <a:defRPr sz="21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801688">
                <a:lnSpc>
                  <a:spcPct val="90000"/>
                </a:lnSpc>
                <a:spcBef>
                  <a:spcPts val="438"/>
                </a:spcBef>
                <a:buFont typeface="Arial" panose="020B0604020202020204" pitchFamily="34" charset="0"/>
                <a:buChar char="•"/>
                <a:defRPr sz="17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801688">
                <a:lnSpc>
                  <a:spcPct val="90000"/>
                </a:lnSpc>
                <a:spcBef>
                  <a:spcPts val="438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4225" indent="-225425" defTabSz="801688">
                <a:lnSpc>
                  <a:spcPct val="90000"/>
                </a:lnSpc>
                <a:spcBef>
                  <a:spcPts val="438"/>
                </a:spcBef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1425" indent="-225425" defTabSz="801688" eaLnBrk="0" fontAlgn="base" hangingPunct="0">
                <a:lnSpc>
                  <a:spcPct val="90000"/>
                </a:lnSpc>
                <a:spcBef>
                  <a:spcPts val="438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68625" indent="-225425" defTabSz="801688" eaLnBrk="0" fontAlgn="base" hangingPunct="0">
                <a:lnSpc>
                  <a:spcPct val="90000"/>
                </a:lnSpc>
                <a:spcBef>
                  <a:spcPts val="438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5825" indent="-225425" defTabSz="801688" eaLnBrk="0" fontAlgn="base" hangingPunct="0">
                <a:lnSpc>
                  <a:spcPct val="90000"/>
                </a:lnSpc>
                <a:spcBef>
                  <a:spcPts val="438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3025" indent="-225425" defTabSz="801688" eaLnBrk="0" fontAlgn="base" hangingPunct="0">
                <a:lnSpc>
                  <a:spcPct val="90000"/>
                </a:lnSpc>
                <a:spcBef>
                  <a:spcPts val="438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5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it-IT" altLang="it-IT" sz="49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/>
              </a:r>
              <a:br>
                <a:rPr lang="it-IT" altLang="it-IT" sz="49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</a:br>
              <a:r>
                <a:rPr lang="it-IT" altLang="it-IT" sz="49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/>
              </a:r>
              <a:br>
                <a:rPr lang="it-IT" altLang="it-IT" sz="49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</a:br>
              <a:r>
                <a:rPr lang="it-IT" altLang="it-IT" sz="49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/>
              </a:r>
              <a:br>
                <a:rPr lang="it-IT" altLang="it-IT" sz="49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</a:br>
              <a:r>
                <a:rPr lang="it-IT" altLang="it-IT" sz="4900" b="1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  Piano </a:t>
              </a:r>
              <a:r>
                <a:rPr lang="it-IT" altLang="it-IT" sz="49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Nazionale Scuola Digitale</a:t>
              </a:r>
              <a:br>
                <a:rPr lang="it-IT" altLang="it-IT" sz="49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</a:br>
              <a:endParaRPr lang="it-IT" altLang="it-IT" sz="35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147" name="Sottotitolo 2"/>
          <p:cNvSpPr>
            <a:spLocks noGrp="1"/>
          </p:cNvSpPr>
          <p:nvPr>
            <p:ph idx="1"/>
          </p:nvPr>
        </p:nvSpPr>
        <p:spPr>
          <a:xfrm>
            <a:off x="378148" y="5358857"/>
            <a:ext cx="5616575" cy="3313112"/>
          </a:xfrm>
        </p:spPr>
        <p:txBody>
          <a:bodyPr/>
          <a:lstStyle/>
          <a:p>
            <a:pPr marL="0" indent="0" algn="just" eaLnBrk="1" hangingPunct="1">
              <a:buNone/>
            </a:pPr>
            <a:r>
              <a:rPr lang="it-IT" altLang="it-IT" sz="2800" b="1" dirty="0">
                <a:solidFill>
                  <a:srgbClr val="0000FF"/>
                </a:solidFill>
              </a:rPr>
              <a:t>È documento di indirizzo che il MIUR ha predisposto per il lancio di una strategia complessiva di innovazione della scuola italiana</a:t>
            </a:r>
            <a:r>
              <a:rPr lang="it-IT" altLang="it-IT" sz="2800" dirty="0"/>
              <a:t> </a:t>
            </a:r>
            <a:r>
              <a:rPr lang="it-IT" altLang="it-IT" sz="2800" b="1" dirty="0">
                <a:solidFill>
                  <a:srgbClr val="0000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per inserirla nell’era </a:t>
            </a:r>
            <a:r>
              <a:rPr lang="it-IT" altLang="it-IT" sz="2800" b="1" dirty="0" smtClean="0">
                <a:solidFill>
                  <a:srgbClr val="0000FF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digitale</a:t>
            </a:r>
            <a:endParaRPr lang="it-IT" altLang="it-IT" sz="2800" dirty="0"/>
          </a:p>
        </p:txBody>
      </p:sp>
      <p:pic>
        <p:nvPicPr>
          <p:cNvPr id="6148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513" y="322263"/>
            <a:ext cx="68103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76" y="5002386"/>
            <a:ext cx="3096344" cy="2013027"/>
          </a:xfrm>
          <a:prstGeom prst="rect">
            <a:avLst/>
          </a:prstGeom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/>
          <p:cNvSpPr txBox="1">
            <a:spLocks noChangeArrowheads="1"/>
          </p:cNvSpPr>
          <p:nvPr/>
        </p:nvSpPr>
        <p:spPr bwMode="auto">
          <a:xfrm>
            <a:off x="882204" y="567453"/>
            <a:ext cx="928903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4400" b="1" dirty="0">
                <a:solidFill>
                  <a:srgbClr val="FF0000"/>
                </a:solidFill>
              </a:rPr>
              <a:t>CREAZIONE	DI </a:t>
            </a:r>
            <a:r>
              <a:rPr lang="it-IT" altLang="it-IT" sz="4400" b="1" dirty="0" smtClean="0">
                <a:solidFill>
                  <a:srgbClr val="FF0000"/>
                </a:solidFill>
              </a:rPr>
              <a:t>SOLUZIONI INNOVATIVE</a:t>
            </a:r>
            <a:endParaRPr lang="it-IT" altLang="it-IT" sz="4400" dirty="0"/>
          </a:p>
        </p:txBody>
      </p:sp>
      <p:sp>
        <p:nvSpPr>
          <p:cNvPr id="20483" name="object 3"/>
          <p:cNvSpPr txBox="1">
            <a:spLocks noChangeArrowheads="1"/>
          </p:cNvSpPr>
          <p:nvPr/>
        </p:nvSpPr>
        <p:spPr bwMode="auto">
          <a:xfrm>
            <a:off x="450850" y="2265363"/>
            <a:ext cx="9936410" cy="150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 indent="25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3300" dirty="0">
                <a:solidFill>
                  <a:srgbClr val="0000FF"/>
                </a:solidFill>
              </a:rPr>
              <a:t>Individuare e supportare </a:t>
            </a:r>
            <a:r>
              <a:rPr lang="it-IT" altLang="it-IT" sz="3300" b="1" dirty="0">
                <a:solidFill>
                  <a:srgbClr val="0000FF"/>
                </a:solidFill>
              </a:rPr>
              <a:t>soluzioni metodologiche e tecnologiche sostenibili </a:t>
            </a:r>
            <a:r>
              <a:rPr lang="it-IT" altLang="it-IT" sz="3300" dirty="0">
                <a:solidFill>
                  <a:srgbClr val="0000FF"/>
                </a:solidFill>
              </a:rPr>
              <a:t>da </a:t>
            </a:r>
            <a:r>
              <a:rPr lang="it-IT" altLang="it-IT" sz="3300" dirty="0" err="1">
                <a:solidFill>
                  <a:srgbClr val="0000FF"/>
                </a:solidFill>
              </a:rPr>
              <a:t>diﬀondere</a:t>
            </a:r>
            <a:r>
              <a:rPr lang="it-IT" altLang="it-IT" sz="3300" dirty="0">
                <a:solidFill>
                  <a:srgbClr val="0000FF"/>
                </a:solidFill>
              </a:rPr>
              <a:t> all’interno della scuola</a:t>
            </a:r>
            <a:endParaRPr lang="it-IT" altLang="it-IT" sz="2900" dirty="0">
              <a:solidFill>
                <a:srgbClr val="0000FF"/>
              </a:solidFill>
            </a:endParaRPr>
          </a:p>
        </p:txBody>
      </p:sp>
      <p:sp>
        <p:nvSpPr>
          <p:cNvPr id="20484" name="Text Box 16"/>
          <p:cNvSpPr txBox="1">
            <a:spLocks noChangeArrowheads="1"/>
          </p:cNvSpPr>
          <p:nvPr/>
        </p:nvSpPr>
        <p:spPr bwMode="auto">
          <a:xfrm rot="-736317">
            <a:off x="612856" y="3740900"/>
            <a:ext cx="4052887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4" tIns="45711" rIns="91424" bIns="4571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5713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0113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273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45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17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989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it-IT" altLang="it-IT" sz="3600" b="1" dirty="0">
                <a:solidFill>
                  <a:srgbClr val="FF0000"/>
                </a:solidFill>
                <a:latin typeface="Arial" panose="020B0604020202020204" pitchFamily="34" charset="0"/>
              </a:rPr>
              <a:t>Robotica</a:t>
            </a:r>
            <a:r>
              <a:rPr lang="it-IT" altLang="it-IT" sz="36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  <a:p>
            <a:pPr eaLnBrk="1" hangingPunct="1"/>
            <a:endParaRPr lang="it-IT" altLang="it-IT" sz="2400" dirty="0">
              <a:latin typeface="Arial" panose="020B0604020202020204" pitchFamily="34" charset="0"/>
            </a:endParaRPr>
          </a:p>
        </p:txBody>
      </p:sp>
      <p:sp>
        <p:nvSpPr>
          <p:cNvPr id="20485" name="Text Box 17"/>
          <p:cNvSpPr txBox="1">
            <a:spLocks noChangeArrowheads="1"/>
          </p:cNvSpPr>
          <p:nvPr/>
        </p:nvSpPr>
        <p:spPr bwMode="auto">
          <a:xfrm rot="-736317">
            <a:off x="3770765" y="3310027"/>
            <a:ext cx="40513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4" tIns="45711" rIns="91424" bIns="4571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5713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0113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273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45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17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989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eaLnBrk="1" hangingPunct="1"/>
            <a:endParaRPr lang="it-IT" altLang="it-IT" sz="36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eaLnBrk="1" hangingPunct="1">
              <a:buFontTx/>
              <a:buChar char="•"/>
            </a:pPr>
            <a:r>
              <a:rPr lang="it-IT" altLang="it-IT" sz="3600" b="1" dirty="0">
                <a:solidFill>
                  <a:srgbClr val="FF0000"/>
                </a:solidFill>
                <a:latin typeface="Arial" panose="020B0604020202020204" pitchFamily="34" charset="0"/>
              </a:rPr>
              <a:t>Stampa 3D</a:t>
            </a:r>
          </a:p>
        </p:txBody>
      </p:sp>
      <p:sp>
        <p:nvSpPr>
          <p:cNvPr id="20486" name="Text Box 18"/>
          <p:cNvSpPr txBox="1">
            <a:spLocks noChangeArrowheads="1"/>
          </p:cNvSpPr>
          <p:nvPr/>
        </p:nvSpPr>
        <p:spPr bwMode="auto">
          <a:xfrm rot="-736317">
            <a:off x="242372" y="4999888"/>
            <a:ext cx="40513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4" tIns="45711" rIns="91424" bIns="4571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5713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0113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273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45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17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989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it-IT" altLang="it-IT" sz="3600" b="1" dirty="0">
                <a:solidFill>
                  <a:srgbClr val="FF0000"/>
                </a:solidFill>
                <a:latin typeface="Arial" panose="020B0604020202020204" pitchFamily="34" charset="0"/>
              </a:rPr>
              <a:t>Laboratori di </a:t>
            </a:r>
            <a:r>
              <a:rPr lang="it-IT" altLang="it-IT" sz="3600" b="1" dirty="0" err="1">
                <a:solidFill>
                  <a:srgbClr val="FF0000"/>
                </a:solidFill>
                <a:latin typeface="Arial" panose="020B0604020202020204" pitchFamily="34" charset="0"/>
              </a:rPr>
              <a:t>coding</a:t>
            </a:r>
            <a:r>
              <a:rPr lang="it-IT" altLang="it-IT" sz="36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0487" name="Text Box 19"/>
          <p:cNvSpPr txBox="1">
            <a:spLocks noChangeArrowheads="1"/>
          </p:cNvSpPr>
          <p:nvPr/>
        </p:nvSpPr>
        <p:spPr bwMode="auto">
          <a:xfrm rot="-736317">
            <a:off x="2696564" y="5523339"/>
            <a:ext cx="405288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4" tIns="45711" rIns="91424" bIns="45711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800100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55713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0113" indent="-3413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273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45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17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98913" indent="-341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it-IT" altLang="it-IT" sz="3600" b="1" dirty="0">
                <a:solidFill>
                  <a:srgbClr val="FF0000"/>
                </a:solidFill>
                <a:latin typeface="Arial" panose="020B0604020202020204" pitchFamily="34" charset="0"/>
              </a:rPr>
              <a:t>Creazione di </a:t>
            </a:r>
            <a:r>
              <a:rPr lang="it-IT" altLang="it-IT" sz="3600" b="1" dirty="0" err="1">
                <a:solidFill>
                  <a:srgbClr val="FF0000"/>
                </a:solidFill>
                <a:latin typeface="Arial" panose="020B0604020202020204" pitchFamily="34" charset="0"/>
              </a:rPr>
              <a:t>app</a:t>
            </a:r>
            <a:endParaRPr lang="it-IT" altLang="it-IT" sz="3600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10" y="3914364"/>
            <a:ext cx="3784600" cy="33782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/>
          <p:cNvSpPr txBox="1">
            <a:spLocks noChangeArrowheads="1"/>
          </p:cNvSpPr>
          <p:nvPr/>
        </p:nvSpPr>
        <p:spPr bwMode="auto">
          <a:xfrm>
            <a:off x="522288" y="2338388"/>
            <a:ext cx="47529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3600" b="1">
                <a:solidFill>
                  <a:srgbClr val="0000FF"/>
                </a:solidFill>
              </a:rPr>
              <a:t>La scuola diventa </a:t>
            </a:r>
          </a:p>
          <a:p>
            <a:pPr eaLnBrk="1" hangingPunct="1"/>
            <a:r>
              <a:rPr lang="it-IT" altLang="it-IT" sz="3600" b="1">
                <a:solidFill>
                  <a:srgbClr val="FF0000"/>
                </a:solidFill>
              </a:rPr>
              <a:t>aperta e inclusiva </a:t>
            </a:r>
            <a:endParaRPr lang="it-IT" altLang="it-IT" sz="3600"/>
          </a:p>
        </p:txBody>
      </p:sp>
      <p:sp>
        <p:nvSpPr>
          <p:cNvPr id="21507" name="object 3"/>
          <p:cNvSpPr txBox="1">
            <a:spLocks noChangeArrowheads="1"/>
          </p:cNvSpPr>
          <p:nvPr/>
        </p:nvSpPr>
        <p:spPr bwMode="auto">
          <a:xfrm>
            <a:off x="4626620" y="1554163"/>
            <a:ext cx="576064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 indent="254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/>
            <a:r>
              <a:rPr lang="it-IT" altLang="it-IT" sz="3600" dirty="0" smtClean="0">
                <a:solidFill>
                  <a:srgbClr val="0000FF"/>
                </a:solidFill>
              </a:rPr>
              <a:t>Il discente </a:t>
            </a:r>
            <a:r>
              <a:rPr lang="it-IT" altLang="it-IT" sz="3600" dirty="0" smtClean="0">
                <a:solidFill>
                  <a:srgbClr val="FF0000"/>
                </a:solidFill>
              </a:rPr>
              <a:t>protagonista</a:t>
            </a:r>
            <a:r>
              <a:rPr lang="it-IT" altLang="it-IT" sz="3600" dirty="0">
                <a:solidFill>
                  <a:srgbClr val="0000FF"/>
                </a:solidFill>
              </a:rPr>
              <a:t> </a:t>
            </a:r>
            <a:r>
              <a:rPr lang="it-IT" altLang="it-IT" sz="3600" dirty="0" smtClean="0">
                <a:solidFill>
                  <a:srgbClr val="0000FF"/>
                </a:solidFill>
              </a:rPr>
              <a:t>dell’apprendimento attraverso </a:t>
            </a:r>
            <a:r>
              <a:rPr lang="it-IT" altLang="it-IT" sz="3600" dirty="0">
                <a:solidFill>
                  <a:srgbClr val="0000FF"/>
                </a:solidFill>
              </a:rPr>
              <a:t>un uso consapevole e creativo delle tecnologie </a:t>
            </a:r>
          </a:p>
        </p:txBody>
      </p:sp>
      <p:sp>
        <p:nvSpPr>
          <p:cNvPr id="21508" name="CasellaDiTesto 5"/>
          <p:cNvSpPr txBox="1">
            <a:spLocks noChangeArrowheads="1"/>
          </p:cNvSpPr>
          <p:nvPr/>
        </p:nvSpPr>
        <p:spPr bwMode="auto">
          <a:xfrm>
            <a:off x="2251075" y="4786313"/>
            <a:ext cx="64801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it-IT" altLang="it-IT" sz="3600" dirty="0">
                <a:solidFill>
                  <a:srgbClr val="0000FF"/>
                </a:solidFill>
              </a:rPr>
              <a:t>Didattica </a:t>
            </a:r>
            <a:r>
              <a:rPr lang="it-IT" altLang="it-IT" sz="3600" dirty="0">
                <a:solidFill>
                  <a:srgbClr val="FF0000"/>
                </a:solidFill>
              </a:rPr>
              <a:t>innovativa</a:t>
            </a:r>
            <a:r>
              <a:rPr lang="it-IT" altLang="it-IT" sz="3600" dirty="0">
                <a:solidFill>
                  <a:srgbClr val="0000FF"/>
                </a:solidFill>
              </a:rPr>
              <a:t> e stimolante, </a:t>
            </a:r>
          </a:p>
          <a:p>
            <a:pPr algn="ctr" eaLnBrk="1" hangingPunct="1"/>
            <a:r>
              <a:rPr lang="it-IT" altLang="it-IT" sz="3600" dirty="0">
                <a:solidFill>
                  <a:srgbClr val="0000FF"/>
                </a:solidFill>
              </a:rPr>
              <a:t>Consona agli stili di vita dei «nativi digitali» </a:t>
            </a:r>
          </a:p>
        </p:txBody>
      </p:sp>
      <p:sp>
        <p:nvSpPr>
          <p:cNvPr id="7" name="Freccia circolare a destra 6"/>
          <p:cNvSpPr/>
          <p:nvPr/>
        </p:nvSpPr>
        <p:spPr>
          <a:xfrm>
            <a:off x="1243013" y="3633788"/>
            <a:ext cx="730250" cy="1649412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t-IT">
              <a:solidFill>
                <a:schemeClr val="tx1"/>
              </a:solidFill>
            </a:endParaRPr>
          </a:p>
        </p:txBody>
      </p:sp>
      <p:sp>
        <p:nvSpPr>
          <p:cNvPr id="8" name="Freccia circolare a sinistra 7"/>
          <p:cNvSpPr/>
          <p:nvPr/>
        </p:nvSpPr>
        <p:spPr>
          <a:xfrm>
            <a:off x="8875713" y="3922713"/>
            <a:ext cx="730250" cy="1471612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t-IT">
              <a:solidFill>
                <a:schemeClr val="tx1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66180" y="133718"/>
            <a:ext cx="3586970" cy="20162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1512" name="CasellaDiTesto 8"/>
          <p:cNvSpPr txBox="1">
            <a:spLocks noChangeArrowheads="1"/>
          </p:cNvSpPr>
          <p:nvPr/>
        </p:nvSpPr>
        <p:spPr bwMode="auto">
          <a:xfrm>
            <a:off x="5000625" y="395288"/>
            <a:ext cx="4824413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5400">
                <a:solidFill>
                  <a:srgbClr val="FF0000"/>
                </a:solidFill>
              </a:rPr>
              <a:t>COSA CAMBIA… 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2"/>
          <p:cNvSpPr txBox="1">
            <a:spLocks noChangeArrowheads="1"/>
          </p:cNvSpPr>
          <p:nvPr/>
        </p:nvSpPr>
        <p:spPr bwMode="auto">
          <a:xfrm>
            <a:off x="162124" y="1257300"/>
            <a:ext cx="10801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3600" dirty="0">
                <a:solidFill>
                  <a:srgbClr val="FF0000"/>
                </a:solidFill>
              </a:rPr>
              <a:t>AZIONE #4  </a:t>
            </a:r>
            <a:r>
              <a:rPr lang="it-IT" altLang="it-IT" sz="3600" dirty="0" smtClean="0">
                <a:solidFill>
                  <a:srgbClr val="0000FF"/>
                </a:solidFill>
              </a:rPr>
              <a:t>«Ambienti </a:t>
            </a:r>
            <a:r>
              <a:rPr lang="it-IT" altLang="it-IT" sz="3600" dirty="0">
                <a:solidFill>
                  <a:srgbClr val="0000FF"/>
                </a:solidFill>
              </a:rPr>
              <a:t>per la didattica digitale </a:t>
            </a:r>
            <a:r>
              <a:rPr lang="it-IT" altLang="it-IT" sz="3600" dirty="0" smtClean="0">
                <a:solidFill>
                  <a:srgbClr val="0000FF"/>
                </a:solidFill>
              </a:rPr>
              <a:t>integrata» </a:t>
            </a:r>
            <a:endParaRPr lang="it-IT" altLang="it-IT" sz="3600" dirty="0">
              <a:solidFill>
                <a:srgbClr val="0000FF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-63050" y="105842"/>
            <a:ext cx="107474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ALCUNE AZIONI PREVISTE DAL PNSD </a:t>
            </a:r>
          </a:p>
        </p:txBody>
      </p:sp>
      <p:pic>
        <p:nvPicPr>
          <p:cNvPr id="22532" name="Immagine 5" descr="icone-0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3068638"/>
            <a:ext cx="1778000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CasellaDiTesto 6"/>
          <p:cNvSpPr txBox="1">
            <a:spLocks noChangeArrowheads="1"/>
          </p:cNvSpPr>
          <p:nvPr/>
        </p:nvSpPr>
        <p:spPr bwMode="auto">
          <a:xfrm>
            <a:off x="7156450" y="2544763"/>
            <a:ext cx="2551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800">
                <a:solidFill>
                  <a:srgbClr val="0000FF"/>
                </a:solidFill>
              </a:rPr>
              <a:t>Aule Aumentate</a:t>
            </a:r>
          </a:p>
        </p:txBody>
      </p:sp>
      <p:pic>
        <p:nvPicPr>
          <p:cNvPr id="22534" name="Immagine 8" descr="icone-0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5284788"/>
            <a:ext cx="1739900" cy="153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Immagine 4" descr="images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4324350"/>
            <a:ext cx="5476875" cy="211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Immagine 3" descr="icone-05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2312988"/>
            <a:ext cx="2592387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CasellaDiTesto 7"/>
          <p:cNvSpPr txBox="1">
            <a:spLocks noChangeArrowheads="1"/>
          </p:cNvSpPr>
          <p:nvPr/>
        </p:nvSpPr>
        <p:spPr bwMode="auto">
          <a:xfrm>
            <a:off x="7915275" y="4914900"/>
            <a:ext cx="26765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800">
                <a:solidFill>
                  <a:srgbClr val="0000FF"/>
                </a:solidFill>
              </a:rPr>
              <a:t>Laboratori mobili</a:t>
            </a:r>
          </a:p>
        </p:txBody>
      </p:sp>
      <p:sp>
        <p:nvSpPr>
          <p:cNvPr id="22538" name="CasellaDiTesto 9"/>
          <p:cNvSpPr txBox="1">
            <a:spLocks noChangeArrowheads="1"/>
          </p:cNvSpPr>
          <p:nvPr/>
        </p:nvSpPr>
        <p:spPr bwMode="auto">
          <a:xfrm>
            <a:off x="2178050" y="6756400"/>
            <a:ext cx="249078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800">
                <a:solidFill>
                  <a:srgbClr val="0000FF"/>
                </a:solidFill>
              </a:rPr>
              <a:t>Spazi alternativi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2" y="249858"/>
            <a:ext cx="8784976" cy="6696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13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/>
          <p:cNvSpPr txBox="1">
            <a:spLocks noChangeArrowheads="1"/>
          </p:cNvSpPr>
          <p:nvPr/>
        </p:nvSpPr>
        <p:spPr bwMode="auto">
          <a:xfrm>
            <a:off x="306388" y="1257300"/>
            <a:ext cx="100091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3600" dirty="0">
                <a:solidFill>
                  <a:srgbClr val="FF0000"/>
                </a:solidFill>
                <a:hlinkClick r:id="rId2"/>
              </a:rPr>
              <a:t>AZIONE #6 </a:t>
            </a:r>
          </a:p>
          <a:p>
            <a:pPr eaLnBrk="1" hangingPunct="1"/>
            <a:r>
              <a:rPr lang="it-IT" altLang="it-IT" sz="3600" dirty="0">
                <a:solidFill>
                  <a:srgbClr val="0000FF"/>
                </a:solidFill>
                <a:hlinkClick r:id="rId2"/>
              </a:rPr>
              <a:t>Politiche attive per il BYOD BRING YOUR OWN DEVICE</a:t>
            </a:r>
            <a:endParaRPr lang="it-IT" altLang="it-IT" sz="3600" dirty="0">
              <a:solidFill>
                <a:srgbClr val="0000FF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105842"/>
            <a:ext cx="10684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ALCUNE AZIONI PREVISTE DAL PNSD </a:t>
            </a:r>
          </a:p>
        </p:txBody>
      </p:sp>
      <p:pic>
        <p:nvPicPr>
          <p:cNvPr id="23556" name="Immagine 2" descr="downloa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175" y="3201988"/>
            <a:ext cx="55372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Immagine 3" descr="icone-09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2595563"/>
            <a:ext cx="2009775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/>
          <p:cNvSpPr txBox="1">
            <a:spLocks noChangeArrowheads="1"/>
          </p:cNvSpPr>
          <p:nvPr/>
        </p:nvSpPr>
        <p:spPr bwMode="auto">
          <a:xfrm>
            <a:off x="162124" y="1257300"/>
            <a:ext cx="104296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27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3600" dirty="0">
                <a:solidFill>
                  <a:srgbClr val="FF0000"/>
                </a:solidFill>
              </a:rPr>
              <a:t>AZIONE #17 </a:t>
            </a:r>
            <a:r>
              <a:rPr lang="it-IT" altLang="it-IT" sz="3600" dirty="0" smtClean="0">
                <a:solidFill>
                  <a:srgbClr val="0000FF"/>
                </a:solidFill>
              </a:rPr>
              <a:t>«Pensiero </a:t>
            </a:r>
            <a:r>
              <a:rPr lang="it-IT" altLang="it-IT" sz="3600" dirty="0">
                <a:solidFill>
                  <a:srgbClr val="0000FF"/>
                </a:solidFill>
                <a:hlinkClick r:id="rId2"/>
              </a:rPr>
              <a:t>logico-computazionale</a:t>
            </a:r>
            <a:r>
              <a:rPr lang="it-IT" altLang="it-IT" sz="3600" dirty="0">
                <a:solidFill>
                  <a:srgbClr val="0000FF"/>
                </a:solidFill>
              </a:rPr>
              <a:t> a </a:t>
            </a:r>
            <a:r>
              <a:rPr lang="it-IT" altLang="it-IT" sz="3600" dirty="0" smtClean="0">
                <a:solidFill>
                  <a:srgbClr val="0000FF"/>
                </a:solidFill>
              </a:rPr>
              <a:t>scuola» </a:t>
            </a:r>
            <a:endParaRPr lang="it-IT" altLang="it-IT" sz="3600" dirty="0">
              <a:solidFill>
                <a:srgbClr val="0000FF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0" y="105842"/>
            <a:ext cx="10684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ALCUNE AZIONI PREVISTE DAL PNSD </a:t>
            </a:r>
          </a:p>
        </p:txBody>
      </p:sp>
      <p:pic>
        <p:nvPicPr>
          <p:cNvPr id="24580" name="Immagine 4" descr="images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041525"/>
            <a:ext cx="388937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" t="7703" r="55180" b="39833"/>
          <a:stretch>
            <a:fillRect/>
          </a:stretch>
        </p:blipFill>
        <p:spPr bwMode="auto">
          <a:xfrm>
            <a:off x="6572250" y="1866900"/>
            <a:ext cx="35147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Immagine 5" descr="imagest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4905375"/>
            <a:ext cx="4329112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Rettangolo 2"/>
          <p:cNvSpPr>
            <a:spLocks noChangeArrowheads="1"/>
          </p:cNvSpPr>
          <p:nvPr/>
        </p:nvSpPr>
        <p:spPr bwMode="auto">
          <a:xfrm>
            <a:off x="4483100" y="7062788"/>
            <a:ext cx="2595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000" dirty="0" smtClean="0">
                <a:solidFill>
                  <a:srgbClr val="0000FF"/>
                </a:solidFill>
              </a:rPr>
              <a:t>APP INVENTOR del MIT</a:t>
            </a:r>
            <a:endParaRPr lang="it-IT" altLang="it-IT" sz="2000" dirty="0">
              <a:solidFill>
                <a:srgbClr val="0000FF"/>
              </a:solidFill>
            </a:endParaRPr>
          </a:p>
        </p:txBody>
      </p:sp>
      <p:sp>
        <p:nvSpPr>
          <p:cNvPr id="24584" name="CasellaDiTesto 6"/>
          <p:cNvSpPr txBox="1">
            <a:spLocks noChangeArrowheads="1"/>
          </p:cNvSpPr>
          <p:nvPr/>
        </p:nvSpPr>
        <p:spPr bwMode="auto">
          <a:xfrm>
            <a:off x="2178050" y="4392613"/>
            <a:ext cx="11239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0000FF"/>
                </a:solidFill>
              </a:rPr>
              <a:t>SCRATCH</a:t>
            </a:r>
          </a:p>
        </p:txBody>
      </p:sp>
      <p:sp>
        <p:nvSpPr>
          <p:cNvPr id="24585" name="CasellaDiTesto 7"/>
          <p:cNvSpPr txBox="1">
            <a:spLocks noChangeArrowheads="1"/>
          </p:cNvSpPr>
          <p:nvPr/>
        </p:nvSpPr>
        <p:spPr bwMode="auto">
          <a:xfrm>
            <a:off x="6354763" y="4316413"/>
            <a:ext cx="42370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2000">
                <a:solidFill>
                  <a:srgbClr val="0000FF"/>
                </a:solidFill>
              </a:rPr>
              <a:t>ROBOTICA REALTA’ AUMENTATA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>
            <a:hlinkClick r:id="rId2"/>
          </p:cNvPr>
          <p:cNvSpPr txBox="1">
            <a:spLocks noChangeArrowheads="1"/>
          </p:cNvSpPr>
          <p:nvPr/>
        </p:nvSpPr>
        <p:spPr bwMode="auto">
          <a:xfrm>
            <a:off x="306388" y="1257300"/>
            <a:ext cx="1000918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4163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4225" indent="-225425"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14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686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58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3025" indent="-225425" eaLnBrk="0" fontAlgn="base" hangingPunct="0">
              <a:spcBef>
                <a:spcPct val="0"/>
              </a:spcBef>
              <a:spcAft>
                <a:spcPct val="0"/>
              </a:spcAft>
              <a:tabLst>
                <a:tab pos="279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it-IT" altLang="it-IT" sz="3600" dirty="0">
                <a:solidFill>
                  <a:srgbClr val="FF0000"/>
                </a:solidFill>
              </a:rPr>
              <a:t>AZIONE #20  </a:t>
            </a:r>
            <a:r>
              <a:rPr lang="it-IT" altLang="it-IT" sz="3600" dirty="0" smtClean="0">
                <a:solidFill>
                  <a:srgbClr val="0000FF"/>
                </a:solidFill>
              </a:rPr>
              <a:t>«</a:t>
            </a:r>
            <a:r>
              <a:rPr lang="it-IT" altLang="it-IT" sz="3600" dirty="0" err="1" smtClean="0">
                <a:solidFill>
                  <a:srgbClr val="0000FF"/>
                </a:solidFill>
              </a:rPr>
              <a:t>Girls</a:t>
            </a:r>
            <a:r>
              <a:rPr lang="it-IT" altLang="it-IT" sz="3600" dirty="0" smtClean="0">
                <a:solidFill>
                  <a:srgbClr val="0000FF"/>
                </a:solidFill>
              </a:rPr>
              <a:t> </a:t>
            </a:r>
            <a:r>
              <a:rPr lang="it-IT" altLang="it-IT" sz="3600" dirty="0">
                <a:solidFill>
                  <a:srgbClr val="0000FF"/>
                </a:solidFill>
              </a:rPr>
              <a:t>in </a:t>
            </a:r>
            <a:r>
              <a:rPr lang="it-IT" altLang="it-IT" sz="3600" dirty="0" err="1" smtClean="0">
                <a:solidFill>
                  <a:srgbClr val="0000FF"/>
                </a:solidFill>
              </a:rPr>
              <a:t>tech</a:t>
            </a:r>
            <a:r>
              <a:rPr lang="it-IT" altLang="it-IT" sz="3600" dirty="0" smtClean="0">
                <a:solidFill>
                  <a:srgbClr val="0000FF"/>
                </a:solidFill>
              </a:rPr>
              <a:t> and science»</a:t>
            </a:r>
            <a:endParaRPr lang="it-IT" altLang="it-IT" sz="3600" dirty="0">
              <a:solidFill>
                <a:srgbClr val="0000FF"/>
              </a:solidFill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-63050" y="105842"/>
            <a:ext cx="1074749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it-IT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ALCUNE AZIONI PREVISTE DAL PNSD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668" y="2039466"/>
            <a:ext cx="4538448" cy="241342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28" y="3487977"/>
            <a:ext cx="2857500" cy="195262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60" y="5434434"/>
            <a:ext cx="1584176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22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8" y="897930"/>
            <a:ext cx="10009112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95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74700" y="1797050"/>
            <a:ext cx="8466138" cy="1063625"/>
          </a:xfrm>
        </p:spPr>
        <p:txBody>
          <a:bodyPr/>
          <a:lstStyle/>
          <a:p>
            <a:pPr defTabSz="9144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t-IT" sz="4000" dirty="0">
                <a:solidFill>
                  <a:srgbClr val="FF0000"/>
                </a:solidFill>
                <a:latin typeface="Constantia"/>
                <a:ea typeface="+mn-ea"/>
                <a:cs typeface="+mn-cs"/>
              </a:rPr>
              <a:t>Grazie dell’attenzione</a:t>
            </a:r>
            <a:r>
              <a:rPr lang="it-IT" sz="2800" dirty="0">
                <a:solidFill>
                  <a:srgbClr val="0070C0"/>
                </a:solidFill>
                <a:latin typeface="Constantia"/>
                <a:ea typeface="+mn-ea"/>
                <a:cs typeface="+mn-cs"/>
              </a:rPr>
              <a:t/>
            </a:r>
            <a:br>
              <a:rPr lang="it-IT" sz="2800" dirty="0">
                <a:solidFill>
                  <a:srgbClr val="0070C0"/>
                </a:solidFill>
                <a:latin typeface="Constantia"/>
                <a:ea typeface="+mn-ea"/>
                <a:cs typeface="+mn-cs"/>
              </a:rPr>
            </a:br>
            <a:endParaRPr lang="it-IT" sz="3859" dirty="0">
              <a:solidFill>
                <a:srgbClr val="0070C0"/>
              </a:solidFill>
            </a:endParaRPr>
          </a:p>
        </p:txBody>
      </p:sp>
      <p:sp>
        <p:nvSpPr>
          <p:cNvPr id="25603" name="Segnaposto testo 2"/>
          <p:cNvSpPr>
            <a:spLocks noGrp="1"/>
          </p:cNvSpPr>
          <p:nvPr>
            <p:ph idx="1"/>
          </p:nvPr>
        </p:nvSpPr>
        <p:spPr>
          <a:xfrm>
            <a:off x="1612900" y="4235450"/>
            <a:ext cx="8453438" cy="1490663"/>
          </a:xfrm>
        </p:spPr>
        <p:txBody>
          <a:bodyPr/>
          <a:lstStyle/>
          <a:p>
            <a:pPr algn="r" eaLnBrk="1" hangingPunct="1"/>
            <a:endParaRPr lang="it-IT" altLang="it-IT" sz="3200" b="1" i="1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 algn="r" eaLnBrk="1" hangingPunct="1">
              <a:buFont typeface="Arial" panose="020B0604020202020204" pitchFamily="34" charset="0"/>
              <a:buNone/>
            </a:pPr>
            <a:endParaRPr lang="it-IT" altLang="it-IT" sz="3200" b="1" i="1">
              <a:solidFill>
                <a:srgbClr val="0070C0"/>
              </a:solidFill>
              <a:latin typeface="Constantia" panose="02030602050306030303" pitchFamily="18" charset="0"/>
            </a:endParaRPr>
          </a:p>
          <a:p>
            <a:pPr algn="r" eaLnBrk="1" hangingPunct="1"/>
            <a:endParaRPr lang="it-IT" alt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422900" y="547675"/>
            <a:ext cx="4348163" cy="29992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698499" y="3473450"/>
            <a:ext cx="5015863" cy="2819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98" y="969938"/>
            <a:ext cx="9223375" cy="5283200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897930"/>
            <a:ext cx="9189085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sellaDiTesto 1"/>
          <p:cNvSpPr txBox="1"/>
          <p:nvPr/>
        </p:nvSpPr>
        <p:spPr>
          <a:xfrm>
            <a:off x="7027120" y="3026230"/>
            <a:ext cx="25571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100" b="1" dirty="0" smtClean="0">
                <a:latin typeface="Berlin Sans FB Demi" pitchFamily="34" charset="0"/>
              </a:rPr>
              <a:t>Commi 56-57-58-59</a:t>
            </a:r>
            <a:endParaRPr lang="it-IT" sz="2100" b="1" dirty="0">
              <a:latin typeface="Berlin Sans FB Demi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115354" y="6906097"/>
            <a:ext cx="4463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Prevede 4 Ambiti e 35 Azioni</a:t>
            </a:r>
            <a:endParaRPr lang="it-IT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015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-71643" y="465882"/>
            <a:ext cx="1083668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it-IT" sz="54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00FF"/>
                </a:solidFill>
              </a:rPr>
              <a:t>PIANO NAZIONALE SCUOLA DIGITALE</a:t>
            </a:r>
          </a:p>
        </p:txBody>
      </p:sp>
      <p:sp>
        <p:nvSpPr>
          <p:cNvPr id="7" name="Sottotitolo 2"/>
          <p:cNvSpPr>
            <a:spLocks noGrp="1"/>
          </p:cNvSpPr>
          <p:nvPr>
            <p:ph idx="1"/>
          </p:nvPr>
        </p:nvSpPr>
        <p:spPr>
          <a:xfrm>
            <a:off x="450850" y="1474788"/>
            <a:ext cx="9439275" cy="2879725"/>
          </a:xfrm>
        </p:spPr>
        <p:txBody>
          <a:bodyPr/>
          <a:lstStyle/>
          <a:p>
            <a:pPr algn="just" eaLnBrk="1" hangingPunct="1">
              <a:defRPr/>
            </a:pPr>
            <a:r>
              <a:rPr lang="it-IT" sz="3200" b="1" dirty="0">
                <a:solidFill>
                  <a:srgbClr val="FF0000"/>
                </a:solidFill>
              </a:rPr>
              <a:t>Scuola protagonista del cambiamento </a:t>
            </a:r>
            <a:r>
              <a:rPr lang="it-IT" sz="2800" dirty="0">
                <a:solidFill>
                  <a:srgbClr val="0000FF"/>
                </a:solidFill>
              </a:rPr>
              <a:t>di una società che è sempre più digitale, reticolare, </a:t>
            </a:r>
            <a:r>
              <a:rPr lang="it-IT" sz="2800" dirty="0" err="1">
                <a:solidFill>
                  <a:srgbClr val="0000FF"/>
                </a:solidFill>
              </a:rPr>
              <a:t>ipercomplessa</a:t>
            </a:r>
            <a:r>
              <a:rPr lang="it-IT" sz="2800" dirty="0">
                <a:solidFill>
                  <a:srgbClr val="0000FF"/>
                </a:solidFill>
              </a:rPr>
              <a:t>. </a:t>
            </a:r>
          </a:p>
          <a:p>
            <a:pPr marL="0" indent="0" algn="just" eaLnBrk="1" hangingPunct="1">
              <a:buFont typeface="Arial" panose="020B0604020202020204" pitchFamily="34" charset="0"/>
              <a:buNone/>
              <a:defRPr/>
            </a:pPr>
            <a:endParaRPr lang="it-IT" dirty="0"/>
          </a:p>
          <a:p>
            <a:pPr eaLnBrk="1" hangingPunct="1">
              <a:defRPr/>
            </a:pPr>
            <a:r>
              <a:rPr lang="it-IT" sz="3200" b="1" dirty="0">
                <a:solidFill>
                  <a:srgbClr val="FF0000"/>
                </a:solidFill>
              </a:rPr>
              <a:t>Processo di innovazione 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it-IT" dirty="0"/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r>
              <a:rPr lang="it-IT" b="1" dirty="0">
                <a:solidFill>
                  <a:srgbClr val="FF0000"/>
                </a:solidFill>
              </a:rPr>
              <a:t>                          </a:t>
            </a:r>
            <a:r>
              <a:rPr lang="it-IT" sz="3200" b="1" dirty="0">
                <a:solidFill>
                  <a:srgbClr val="FF0000"/>
                </a:solidFill>
              </a:rPr>
              <a:t>SCUOLA DIGITALE 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it-IT" altLang="it-IT" sz="2600" b="1" dirty="0">
              <a:solidFill>
                <a:srgbClr val="0000FF"/>
              </a:solidFill>
            </a:endParaRPr>
          </a:p>
        </p:txBody>
      </p:sp>
      <p:sp>
        <p:nvSpPr>
          <p:cNvPr id="8" name="Freccia circolare a sinistra 7"/>
          <p:cNvSpPr/>
          <p:nvPr/>
        </p:nvSpPr>
        <p:spPr>
          <a:xfrm>
            <a:off x="5373688" y="2914650"/>
            <a:ext cx="731837" cy="12954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ttangolo con angoli diagonali arrotondati 8"/>
          <p:cNvSpPr/>
          <p:nvPr/>
        </p:nvSpPr>
        <p:spPr>
          <a:xfrm>
            <a:off x="2151063" y="4930775"/>
            <a:ext cx="3816350" cy="17272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it-IT" sz="2800" dirty="0">
                <a:solidFill>
                  <a:srgbClr val="0000FF"/>
                </a:solidFill>
              </a:rPr>
              <a:t>una scuola dell’apprendimento piuttosto che della trasmissione</a:t>
            </a:r>
          </a:p>
        </p:txBody>
      </p:sp>
      <p:sp>
        <p:nvSpPr>
          <p:cNvPr id="11" name="Freccia circolare a destra 10"/>
          <p:cNvSpPr/>
          <p:nvPr/>
        </p:nvSpPr>
        <p:spPr>
          <a:xfrm>
            <a:off x="1314450" y="3994150"/>
            <a:ext cx="731838" cy="16081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it-IT">
              <a:solidFill>
                <a:schemeClr val="tx1"/>
              </a:solidFill>
            </a:endParaRPr>
          </a:p>
        </p:txBody>
      </p:sp>
      <p:pic>
        <p:nvPicPr>
          <p:cNvPr id="8199" name="Immagin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0" y="4570413"/>
            <a:ext cx="40513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9" y="-19893"/>
            <a:ext cx="10700469" cy="7576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16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35013" y="401638"/>
            <a:ext cx="8718550" cy="1460500"/>
          </a:xfrm>
        </p:spPr>
        <p:txBody>
          <a:bodyPr/>
          <a:lstStyle/>
          <a:p>
            <a:pPr algn="ctr" defTabSz="802020" eaLnBrk="1" fontAlgn="auto" hangingPunct="1">
              <a:spcAft>
                <a:spcPts val="0"/>
              </a:spcAft>
              <a:defRPr/>
            </a:pPr>
            <a:r>
              <a:rPr lang="it-IT" sz="5400" b="1" dirty="0">
                <a:solidFill>
                  <a:srgbClr val="FF0000"/>
                </a:solidFill>
                <a:latin typeface="+mn-lt"/>
              </a:rPr>
              <a:t>Obiettivi del PNSD </a:t>
            </a:r>
          </a:p>
        </p:txBody>
      </p:sp>
      <p:pic>
        <p:nvPicPr>
          <p:cNvPr id="9219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925" y="209550"/>
            <a:ext cx="2868613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33363" y="2108200"/>
            <a:ext cx="10226675" cy="35274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b="1" dirty="0">
                <a:solidFill>
                  <a:srgbClr val="0000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Sviluppo delle competenze digitali degli studenti  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b="1" dirty="0">
                <a:solidFill>
                  <a:srgbClr val="0000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Potenziamento degli strumenti didattici e laboratoriali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b="1" dirty="0">
                <a:solidFill>
                  <a:srgbClr val="0000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Formazione dei docenti per l’innovazione didattica e lo sviluppo della cultura digitale  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b="1" dirty="0">
                <a:solidFill>
                  <a:srgbClr val="0000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Formazione del personale amministrativo e tecnico per l’innovazione digitale nell’amministrazione  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b="1" dirty="0">
                <a:solidFill>
                  <a:srgbClr val="0000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Potenziamento delle infrastrutture di rete </a:t>
            </a:r>
          </a:p>
          <a:p>
            <a:pPr eaLnBrk="1" hangingPunct="1">
              <a:buFont typeface="Wingdings" panose="05000000000000000000" pitchFamily="2" charset="2"/>
              <a:buChar char="Ø"/>
              <a:defRPr/>
            </a:pPr>
            <a:r>
              <a:rPr lang="it-IT" altLang="it-IT" b="1" dirty="0">
                <a:solidFill>
                  <a:srgbClr val="0000FF"/>
                </a:solidFill>
                <a:ea typeface="Calibri" panose="020F0502020204030204" pitchFamily="34" charset="0"/>
                <a:cs typeface="Arial" panose="020B0604020202020204" pitchFamily="34" charset="0"/>
              </a:rPr>
              <a:t>Definizione dei criteri per l’adozione dei testi didattici in formato digitale. </a:t>
            </a:r>
          </a:p>
          <a:p>
            <a:pPr marL="342900" indent="-342900" eaLnBrk="1" hangingPunct="1">
              <a:defRPr/>
            </a:pPr>
            <a:endParaRPr lang="it-IT" altLang="it-IT" dirty="0">
              <a:solidFill>
                <a:srgbClr val="0000FF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222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5659438"/>
            <a:ext cx="2911475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93" y="172738"/>
            <a:ext cx="2106289" cy="168503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828" y="5536207"/>
            <a:ext cx="3384376" cy="1821262"/>
          </a:xfrm>
          <a:prstGeom prst="rect">
            <a:avLst/>
          </a:prstGeom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" y="767502"/>
            <a:ext cx="10684831" cy="5459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96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</TotalTime>
  <Words>607</Words>
  <Application>Microsoft Office PowerPoint</Application>
  <PresentationFormat>Personalizzato</PresentationFormat>
  <Paragraphs>117</Paragraphs>
  <Slides>38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39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Obiettivi del PNSD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FORMAZIONE INTERNA ALLA SCUOLA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dell’attenzione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GIOVINTER</dc:creator>
  <cp:lastModifiedBy>Utente pc</cp:lastModifiedBy>
  <cp:revision>136</cp:revision>
  <dcterms:created xsi:type="dcterms:W3CDTF">2016-01-11T19:21:13Z</dcterms:created>
  <dcterms:modified xsi:type="dcterms:W3CDTF">2025-09-06T06:52:19Z</dcterms:modified>
</cp:coreProperties>
</file>